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43"/>
  </p:notesMasterIdLst>
  <p:sldIdLst>
    <p:sldId id="258" r:id="rId2"/>
    <p:sldId id="260" r:id="rId3"/>
    <p:sldId id="837" r:id="rId4"/>
    <p:sldId id="876" r:id="rId5"/>
    <p:sldId id="874" r:id="rId6"/>
    <p:sldId id="875" r:id="rId7"/>
    <p:sldId id="877" r:id="rId8"/>
    <p:sldId id="878" r:id="rId9"/>
    <p:sldId id="838" r:id="rId10"/>
    <p:sldId id="640" r:id="rId11"/>
    <p:sldId id="839" r:id="rId12"/>
    <p:sldId id="840" r:id="rId13"/>
    <p:sldId id="879" r:id="rId14"/>
    <p:sldId id="880" r:id="rId15"/>
    <p:sldId id="882" r:id="rId16"/>
    <p:sldId id="841" r:id="rId17"/>
    <p:sldId id="843" r:id="rId18"/>
    <p:sldId id="842" r:id="rId19"/>
    <p:sldId id="776" r:id="rId20"/>
    <p:sldId id="777" r:id="rId21"/>
    <p:sldId id="817" r:id="rId22"/>
    <p:sldId id="845" r:id="rId23"/>
    <p:sldId id="846" r:id="rId24"/>
    <p:sldId id="848" r:id="rId25"/>
    <p:sldId id="850" r:id="rId26"/>
    <p:sldId id="885" r:id="rId27"/>
    <p:sldId id="851" r:id="rId28"/>
    <p:sldId id="849" r:id="rId29"/>
    <p:sldId id="853" r:id="rId30"/>
    <p:sldId id="865" r:id="rId31"/>
    <p:sldId id="867" r:id="rId32"/>
    <p:sldId id="868" r:id="rId33"/>
    <p:sldId id="869" r:id="rId34"/>
    <p:sldId id="871" r:id="rId35"/>
    <p:sldId id="790" r:id="rId36"/>
    <p:sldId id="791" r:id="rId37"/>
    <p:sldId id="872" r:id="rId38"/>
    <p:sldId id="883" r:id="rId39"/>
    <p:sldId id="884" r:id="rId40"/>
    <p:sldId id="873" r:id="rId41"/>
    <p:sldId id="264" r:id="rId42"/>
  </p:sldIdLst>
  <p:sldSz cx="12239625" cy="6840538"/>
  <p:notesSz cx="6858000" cy="9144000"/>
  <p:embeddedFontLst>
    <p:embeddedFont>
      <p:font typeface="Cambria Math" panose="02040503050406030204" pitchFamily="18" charset="0"/>
      <p:regular r:id="rId44"/>
    </p:embeddedFont>
    <p:embeddedFont>
      <p:font typeface="Montserrat" panose="00000500000000000000" pitchFamily="2" charset="-52"/>
      <p:regular r:id="rId45"/>
      <p:bold r:id="rId46"/>
      <p:italic r:id="rId47"/>
      <p:boldItalic r:id="rId48"/>
    </p:embeddedFont>
    <p:embeddedFont>
      <p:font typeface="Montserrat Black" panose="00000A00000000000000" pitchFamily="2" charset="-52"/>
      <p:bold r:id="rId49"/>
      <p:boldItalic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  <p:embeddedFont>
      <p:font typeface="Source Sans Pro" panose="020B0503030403020204" pitchFamily="34" charset="0"/>
      <p:regular r:id="rId55"/>
      <p:bold r:id="rId56"/>
      <p:italic r:id="rId57"/>
      <p:boldItalic r:id="rId58"/>
    </p:embeddedFont>
    <p:embeddedFont>
      <p:font typeface="Verdana" panose="020B060403050404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01"/>
    <a:srgbClr val="E7E21E"/>
    <a:srgbClr val="FD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1" y="106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78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233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047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188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972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515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484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856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215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49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959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0048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5304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462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521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978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77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099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5761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432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6204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81373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635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156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79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9345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4556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5370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52293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5921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483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8181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9586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868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913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714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960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6466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.png"/><Relationship Id="rId7" Type="http://schemas.openxmlformats.org/officeDocument/2006/relationships/image" Target="../media/image18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0.png"/><Relationship Id="rId11" Type="http://schemas.openxmlformats.org/officeDocument/2006/relationships/image" Target="../media/image24.png"/><Relationship Id="rId5" Type="http://schemas.openxmlformats.org/officeDocument/2006/relationships/image" Target="../media/image140.png"/><Relationship Id="rId10" Type="http://schemas.openxmlformats.org/officeDocument/2006/relationships/image" Target="../media/image23.png"/><Relationship Id="rId4" Type="http://schemas.openxmlformats.org/officeDocument/2006/relationships/image" Target="../media/image150.pn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Yv8-EQRwjg4USdmX3V6zWagcGBx6dNSM?usp=sharing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88924" y="2189810"/>
            <a:ext cx="5757012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2.09 Поиск Аномалий</a:t>
            </a:r>
            <a:endParaRPr lang="ru-RU" sz="3990" dirty="0">
              <a:solidFill>
                <a:schemeClr val="bg1"/>
              </a:solidFill>
              <a:latin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1959152" y="535128"/>
            <a:ext cx="91160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Поиск Аномалий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4" name="Прямоугольник 133">
            <a:extLst>
              <a:ext uri="{FF2B5EF4-FFF2-40B4-BE49-F238E27FC236}">
                <a16:creationId xmlns:a16="http://schemas.microsoft.com/office/drawing/2014/main" id="{419321FC-3308-4788-BEB8-17FAA3B24C77}"/>
              </a:ext>
            </a:extLst>
          </p:cNvPr>
          <p:cNvSpPr/>
          <p:nvPr/>
        </p:nvSpPr>
        <p:spPr>
          <a:xfrm>
            <a:off x="2883617" y="1203185"/>
            <a:ext cx="66569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Вы не понимаете, это другое…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830590" y="2010784"/>
            <a:ext cx="3845925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bg2"/>
              </a:buClr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обнаружение выбросов 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Clr>
                <a:schemeClr val="bg2"/>
              </a:buClr>
            </a:pPr>
            <a:r>
              <a:rPr lang="ru-RU" sz="2000" b="1" dirty="0" err="1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outlier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detection</a:t>
            </a:r>
            <a:endParaRPr lang="ru-RU" sz="1600" dirty="0">
              <a:solidFill>
                <a:schemeClr val="bg1"/>
              </a:solidFill>
              <a:effectLst/>
              <a:latin typeface="Montserrat" panose="020B060402020202020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5" name="Прямоугольник 134"/>
          <p:cNvSpPr/>
          <p:nvPr/>
        </p:nvSpPr>
        <p:spPr>
          <a:xfrm>
            <a:off x="7014315" y="1943728"/>
            <a:ext cx="3696846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bg2"/>
              </a:buClr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обнаружение новизны 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Clr>
                <a:schemeClr val="bg2"/>
              </a:buClr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novelty detection</a:t>
            </a:r>
            <a:endParaRPr lang="ru-RU" sz="1600" b="1" dirty="0">
              <a:solidFill>
                <a:schemeClr val="bg1"/>
              </a:solidFill>
              <a:effectLst/>
              <a:latin typeface="Montserrat" panose="020B060402020202020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6" name="Овал 135"/>
          <p:cNvSpPr/>
          <p:nvPr/>
        </p:nvSpPr>
        <p:spPr>
          <a:xfrm rot="1013706">
            <a:off x="828103" y="3032665"/>
            <a:ext cx="4072890" cy="313436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37" name="Овал 136"/>
          <p:cNvSpPr/>
          <p:nvPr/>
        </p:nvSpPr>
        <p:spPr>
          <a:xfrm>
            <a:off x="3121088" y="4153440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39" name="Овал 138"/>
          <p:cNvSpPr/>
          <p:nvPr/>
        </p:nvSpPr>
        <p:spPr>
          <a:xfrm rot="783317">
            <a:off x="3157918" y="4553490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40" name="Овал 139"/>
          <p:cNvSpPr/>
          <p:nvPr/>
        </p:nvSpPr>
        <p:spPr>
          <a:xfrm>
            <a:off x="2761678" y="3848640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41" name="Овал 140"/>
          <p:cNvSpPr/>
          <p:nvPr/>
        </p:nvSpPr>
        <p:spPr>
          <a:xfrm rot="20248089">
            <a:off x="2426398" y="4263295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44" name="Овал 143"/>
          <p:cNvSpPr/>
          <p:nvPr/>
        </p:nvSpPr>
        <p:spPr>
          <a:xfrm>
            <a:off x="2166048" y="4589685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45" name="Овал 144"/>
          <p:cNvSpPr/>
          <p:nvPr/>
        </p:nvSpPr>
        <p:spPr>
          <a:xfrm>
            <a:off x="1984438" y="4157885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46" name="Овал 145"/>
          <p:cNvSpPr/>
          <p:nvPr/>
        </p:nvSpPr>
        <p:spPr>
          <a:xfrm>
            <a:off x="2297493" y="3900710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47" name="Овал 146"/>
          <p:cNvSpPr/>
          <p:nvPr/>
        </p:nvSpPr>
        <p:spPr>
          <a:xfrm rot="3144472">
            <a:off x="2729293" y="4810665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48" name="Звезда: 5 точек 10"/>
          <p:cNvSpPr/>
          <p:nvPr/>
        </p:nvSpPr>
        <p:spPr>
          <a:xfrm>
            <a:off x="1176718" y="354066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49" name="Звезда: 5 точек 11"/>
          <p:cNvSpPr/>
          <p:nvPr/>
        </p:nvSpPr>
        <p:spPr>
          <a:xfrm>
            <a:off x="1313878" y="506974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50" name="Звезда: 5 точек 12"/>
          <p:cNvSpPr/>
          <p:nvPr/>
        </p:nvSpPr>
        <p:spPr>
          <a:xfrm>
            <a:off x="2967418" y="308854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51" name="Звезда: 5 точек 13"/>
          <p:cNvSpPr/>
          <p:nvPr/>
        </p:nvSpPr>
        <p:spPr>
          <a:xfrm>
            <a:off x="2961703" y="548884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52" name="Звезда: 5 точек 14"/>
          <p:cNvSpPr/>
          <p:nvPr/>
        </p:nvSpPr>
        <p:spPr>
          <a:xfrm>
            <a:off x="3552888" y="330571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53" name="Звезда: 5 точек 15"/>
          <p:cNvSpPr/>
          <p:nvPr/>
        </p:nvSpPr>
        <p:spPr>
          <a:xfrm>
            <a:off x="4308538" y="512943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54" name="Овал 153"/>
          <p:cNvSpPr/>
          <p:nvPr/>
        </p:nvSpPr>
        <p:spPr>
          <a:xfrm rot="1013706">
            <a:off x="6695822" y="3627088"/>
            <a:ext cx="2586355" cy="155575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55" name="Овал 154"/>
          <p:cNvSpPr/>
          <p:nvPr/>
        </p:nvSpPr>
        <p:spPr>
          <a:xfrm>
            <a:off x="8265542" y="4049363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56" name="Овал 155"/>
          <p:cNvSpPr/>
          <p:nvPr/>
        </p:nvSpPr>
        <p:spPr>
          <a:xfrm rot="783317">
            <a:off x="8301737" y="444877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57" name="Овал 156"/>
          <p:cNvSpPr/>
          <p:nvPr/>
        </p:nvSpPr>
        <p:spPr>
          <a:xfrm>
            <a:off x="7906132" y="374392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58" name="Овал 157"/>
          <p:cNvSpPr/>
          <p:nvPr/>
        </p:nvSpPr>
        <p:spPr>
          <a:xfrm rot="20248089">
            <a:off x="7570852" y="4158583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59" name="Овал 158"/>
          <p:cNvSpPr/>
          <p:nvPr/>
        </p:nvSpPr>
        <p:spPr>
          <a:xfrm>
            <a:off x="7310502" y="448560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60" name="Овал 159"/>
          <p:cNvSpPr/>
          <p:nvPr/>
        </p:nvSpPr>
        <p:spPr>
          <a:xfrm>
            <a:off x="7128892" y="405380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61" name="Овал 160"/>
          <p:cNvSpPr/>
          <p:nvPr/>
        </p:nvSpPr>
        <p:spPr>
          <a:xfrm>
            <a:off x="7441947" y="379599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62" name="Овал 161"/>
          <p:cNvSpPr/>
          <p:nvPr/>
        </p:nvSpPr>
        <p:spPr>
          <a:xfrm rot="3144472">
            <a:off x="7873747" y="470658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63" name="Звезда: 5 точек 46"/>
          <p:cNvSpPr/>
          <p:nvPr/>
        </p:nvSpPr>
        <p:spPr>
          <a:xfrm>
            <a:off x="9928607" y="3175603"/>
            <a:ext cx="358775" cy="358775"/>
          </a:xfrm>
          <a:prstGeom prst="star5">
            <a:avLst/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64" name="Звезда: 5 точек 47"/>
          <p:cNvSpPr/>
          <p:nvPr/>
        </p:nvSpPr>
        <p:spPr>
          <a:xfrm>
            <a:off x="10287382" y="3497548"/>
            <a:ext cx="358775" cy="358775"/>
          </a:xfrm>
          <a:prstGeom prst="star5">
            <a:avLst/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65" name="Звезда: 5 точек 48"/>
          <p:cNvSpPr/>
          <p:nvPr/>
        </p:nvSpPr>
        <p:spPr>
          <a:xfrm>
            <a:off x="9928607" y="3758533"/>
            <a:ext cx="358775" cy="358775"/>
          </a:xfrm>
          <a:prstGeom prst="star5">
            <a:avLst/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166" name="Звезда: 5 точек 49"/>
          <p:cNvSpPr/>
          <p:nvPr/>
        </p:nvSpPr>
        <p:spPr>
          <a:xfrm>
            <a:off x="9569832" y="3437223"/>
            <a:ext cx="358775" cy="358775"/>
          </a:xfrm>
          <a:prstGeom prst="star5">
            <a:avLst/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75B32F3D-0F4A-4047-BC56-E599D96A3D66}"/>
              </a:ext>
            </a:extLst>
          </p:cNvPr>
          <p:cNvSpPr/>
          <p:nvPr/>
        </p:nvSpPr>
        <p:spPr>
          <a:xfrm>
            <a:off x="7929857" y="4246863"/>
            <a:ext cx="359410" cy="359410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61B663B7-E805-4F7E-AAB6-22169519702F}"/>
              </a:ext>
            </a:extLst>
          </p:cNvPr>
          <p:cNvSpPr/>
          <p:nvPr/>
        </p:nvSpPr>
        <p:spPr>
          <a:xfrm rot="783317">
            <a:off x="8706453" y="4247179"/>
            <a:ext cx="358775" cy="358775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96A1F32B-C4F1-43B4-8A21-9CA0F1628525}"/>
              </a:ext>
            </a:extLst>
          </p:cNvPr>
          <p:cNvSpPr/>
          <p:nvPr/>
        </p:nvSpPr>
        <p:spPr>
          <a:xfrm>
            <a:off x="6977127" y="3657886"/>
            <a:ext cx="359410" cy="359410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18AE3A90-5335-4176-AA17-74D250E140E5}"/>
              </a:ext>
            </a:extLst>
          </p:cNvPr>
          <p:cNvSpPr/>
          <p:nvPr/>
        </p:nvSpPr>
        <p:spPr>
          <a:xfrm rot="783317">
            <a:off x="8539827" y="4826446"/>
            <a:ext cx="358775" cy="358775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3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" grpId="0"/>
      <p:bldP spid="135" grpId="0"/>
      <p:bldP spid="136" grpId="0" animBg="1"/>
      <p:bldP spid="137" grpId="0" animBg="1"/>
      <p:bldP spid="139" grpId="0" animBg="1"/>
      <p:bldP spid="140" grpId="0" animBg="1"/>
      <p:bldP spid="141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831839" y="1590659"/>
            <a:ext cx="10575946" cy="243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6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Какие есть идеи для решения задачи поиска аномалий (исходя из имеющихся у вас знаний)?</a:t>
            </a:r>
          </a:p>
          <a:p>
            <a:pPr lvl="0"/>
            <a:endParaRPr lang="ru-RU" sz="36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253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1850510" y="607556"/>
            <a:ext cx="91160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Кластеризация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4" name="Прямоугольник 133">
            <a:extLst>
              <a:ext uri="{FF2B5EF4-FFF2-40B4-BE49-F238E27FC236}">
                <a16:creationId xmlns:a16="http://schemas.microsoft.com/office/drawing/2014/main" id="{419321FC-3308-4788-BEB8-17FAA3B24C77}"/>
              </a:ext>
            </a:extLst>
          </p:cNvPr>
          <p:cNvSpPr/>
          <p:nvPr/>
        </p:nvSpPr>
        <p:spPr>
          <a:xfrm>
            <a:off x="5208837" y="1103597"/>
            <a:ext cx="20065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DBSCAN</a:t>
            </a:r>
            <a:endParaRPr lang="ru-RU" sz="3200" spc="-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38" name="Picture 2" descr="Density-Based Spatial Cluster of Applications with Noise (DBSCAN)">
            <a:extLst>
              <a:ext uri="{FF2B5EF4-FFF2-40B4-BE49-F238E27FC236}">
                <a16:creationId xmlns:a16="http://schemas.microsoft.com/office/drawing/2014/main" id="{95813778-4731-4465-B460-FC92D691EC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023" y="1800210"/>
            <a:ext cx="5078963" cy="495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007828" y="2040951"/>
            <a:ext cx="35687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Density-Based Spatial Clustering of Applications with 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Noise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35851" y="3234466"/>
            <a:ext cx="37424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Пространственная кластеризация на основе плотности с учетом </a:t>
            </a:r>
            <a:r>
              <a:rPr lang="ru-RU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шума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4B9098B-B4F4-5483-3EA3-0EBC6A3C05F6}"/>
              </a:ext>
            </a:extLst>
          </p:cNvPr>
          <p:cNvSpPr/>
          <p:nvPr/>
        </p:nvSpPr>
        <p:spPr>
          <a:xfrm>
            <a:off x="7281757" y="202510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864A38C4-9A8C-553E-8BC9-86CE9F09FCA1}"/>
              </a:ext>
            </a:extLst>
          </p:cNvPr>
          <p:cNvSpPr/>
          <p:nvPr/>
        </p:nvSpPr>
        <p:spPr>
          <a:xfrm>
            <a:off x="7129748" y="593913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BDCAF1BB-9DFA-74AA-0541-22C27E4B6DB1}"/>
              </a:ext>
            </a:extLst>
          </p:cNvPr>
          <p:cNvSpPr/>
          <p:nvPr/>
        </p:nvSpPr>
        <p:spPr>
          <a:xfrm>
            <a:off x="8387651" y="182900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E1AF4E43-0FC5-1F76-1C38-EF1B3CE05E90}"/>
              </a:ext>
            </a:extLst>
          </p:cNvPr>
          <p:cNvSpPr/>
          <p:nvPr/>
        </p:nvSpPr>
        <p:spPr>
          <a:xfrm>
            <a:off x="6896482" y="288663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303642AA-7AC1-FB0E-6972-B6CC0E616090}"/>
              </a:ext>
            </a:extLst>
          </p:cNvPr>
          <p:cNvSpPr/>
          <p:nvPr/>
        </p:nvSpPr>
        <p:spPr>
          <a:xfrm>
            <a:off x="9075478" y="288663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4590ECB0-37A9-694D-0BD5-4C81F8A3D8D6}"/>
              </a:ext>
            </a:extLst>
          </p:cNvPr>
          <p:cNvSpPr/>
          <p:nvPr/>
        </p:nvSpPr>
        <p:spPr>
          <a:xfrm>
            <a:off x="8105961" y="419541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E7C0E727-8D27-AEF4-3058-4E96B7625F3A}"/>
              </a:ext>
            </a:extLst>
          </p:cNvPr>
          <p:cNvSpPr/>
          <p:nvPr/>
        </p:nvSpPr>
        <p:spPr>
          <a:xfrm>
            <a:off x="10172228" y="288663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D9F55A58-360A-8E05-87D7-BB9D63CECA0C}"/>
              </a:ext>
            </a:extLst>
          </p:cNvPr>
          <p:cNvSpPr/>
          <p:nvPr/>
        </p:nvSpPr>
        <p:spPr>
          <a:xfrm>
            <a:off x="11138339" y="208215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B1DB2721-3515-CC2B-7483-6002CF73C24F}"/>
              </a:ext>
            </a:extLst>
          </p:cNvPr>
          <p:cNvSpPr/>
          <p:nvPr/>
        </p:nvSpPr>
        <p:spPr>
          <a:xfrm>
            <a:off x="11318662" y="563916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90409D1-3179-F325-E1CC-F785DF769A9F}"/>
              </a:ext>
            </a:extLst>
          </p:cNvPr>
          <p:cNvSpPr/>
          <p:nvPr/>
        </p:nvSpPr>
        <p:spPr>
          <a:xfrm>
            <a:off x="7695414" y="466877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83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1850510" y="607556"/>
            <a:ext cx="91160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Кластеризация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4" name="Прямоугольник 133">
            <a:extLst>
              <a:ext uri="{FF2B5EF4-FFF2-40B4-BE49-F238E27FC236}">
                <a16:creationId xmlns:a16="http://schemas.microsoft.com/office/drawing/2014/main" id="{419321FC-3308-4788-BEB8-17FAA3B24C77}"/>
              </a:ext>
            </a:extLst>
          </p:cNvPr>
          <p:cNvSpPr/>
          <p:nvPr/>
        </p:nvSpPr>
        <p:spPr>
          <a:xfrm>
            <a:off x="4643426" y="1103597"/>
            <a:ext cx="31373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EM-Clustering</a:t>
            </a:r>
            <a:endParaRPr lang="ru-RU" sz="3200" spc="-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397127" y="1461529"/>
            <a:ext cx="3568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Mix of Gaussian Models</a:t>
            </a:r>
          </a:p>
        </p:txBody>
      </p:sp>
      <p:pic>
        <p:nvPicPr>
          <p:cNvPr id="21" name="Picture 10" descr="title">
            <a:extLst>
              <a:ext uri="{FF2B5EF4-FFF2-40B4-BE49-F238E27FC236}">
                <a16:creationId xmlns:a16="http://schemas.microsoft.com/office/drawing/2014/main" id="{FA450166-7752-8398-B6D6-2A8A5259A82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032" y="2080695"/>
            <a:ext cx="7955003" cy="447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6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1941044" y="517021"/>
            <a:ext cx="91160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главных компонент </a:t>
            </a:r>
          </a:p>
          <a:p>
            <a:pPr algn="ctr"/>
            <a:r>
              <a:rPr lang="ru-RU" sz="32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(генеративный подход)</a:t>
            </a:r>
            <a:endParaRPr lang="ru-RU" sz="3200" spc="-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6BA6BC-B877-3BBC-464C-C5EF36986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19" y="5325108"/>
            <a:ext cx="7912250" cy="12587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C2FE41-A9E1-C5BA-BBD8-F83D41FFFB5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54240" y="1249113"/>
            <a:ext cx="2668243" cy="254431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40EE52B-BA35-6E8A-FBC8-53D5F3C5142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115" y="1961806"/>
            <a:ext cx="5400600" cy="254978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CF7F41A-3B8D-1CD3-AE1A-B3C44A02114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67033"/>
          <a:stretch/>
        </p:blipFill>
        <p:spPr>
          <a:xfrm>
            <a:off x="5907803" y="3833337"/>
            <a:ext cx="5583002" cy="127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5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C71144-7B57-03B8-415F-2F39ECD23B69}"/>
              </a:ext>
            </a:extLst>
          </p:cNvPr>
          <p:cNvSpPr/>
          <p:nvPr/>
        </p:nvSpPr>
        <p:spPr>
          <a:xfrm>
            <a:off x="2015268" y="546962"/>
            <a:ext cx="91160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А если подставить «что-то не то»?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DABAC6-F5DB-32EC-327E-A316B8B41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283"/>
          <a:stretch/>
        </p:blipFill>
        <p:spPr>
          <a:xfrm>
            <a:off x="1309635" y="1098428"/>
            <a:ext cx="4549129" cy="27327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7687EF-A8AD-3639-1046-CF93C03675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58427"/>
          <a:stretch/>
        </p:blipFill>
        <p:spPr>
          <a:xfrm>
            <a:off x="6492906" y="1080015"/>
            <a:ext cx="4535312" cy="273383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63D14B-4CC2-8F7B-E9FF-5BC0015CC65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0709" y="3943927"/>
            <a:ext cx="7067081" cy="2896611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0C71144-7B57-03B8-415F-2F39ECD23B69}"/>
              </a:ext>
            </a:extLst>
          </p:cNvPr>
          <p:cNvSpPr/>
          <p:nvPr/>
        </p:nvSpPr>
        <p:spPr>
          <a:xfrm>
            <a:off x="175490" y="3914166"/>
            <a:ext cx="43410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Качество восстановление по </a:t>
            </a:r>
          </a:p>
          <a:p>
            <a:pPr algn="ctr"/>
            <a:r>
              <a:rPr lang="ru-RU" sz="2000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Методу главных компонент</a:t>
            </a:r>
          </a:p>
        </p:txBody>
      </p:sp>
      <p:pic>
        <p:nvPicPr>
          <p:cNvPr id="13" name="Picture 2" descr="https://i.imgflip.com/6tcbuz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9" r="4711"/>
          <a:stretch/>
        </p:blipFill>
        <p:spPr bwMode="auto">
          <a:xfrm>
            <a:off x="779192" y="4618182"/>
            <a:ext cx="2915354" cy="211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27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1950098" y="861053"/>
            <a:ext cx="91160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Стандартное обучение с учителем?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35789" y="1849380"/>
            <a:ext cx="3568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Баланс данных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38328" y="3601980"/>
            <a:ext cx="108427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Каждая аномалия является аномалией по своему</a:t>
            </a:r>
          </a:p>
        </p:txBody>
      </p:sp>
    </p:spTree>
    <p:extLst>
      <p:ext uri="{BB962C8B-B14F-4D97-AF65-F5344CB8AC3E}">
        <p14:creationId xmlns:p14="http://schemas.microsoft.com/office/powerpoint/2010/main" val="317412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CC476-DAE0-4E65-A455-5CE9EF777A57}"/>
              </a:ext>
            </a:extLst>
          </p:cNvPr>
          <p:cNvSpPr/>
          <p:nvPr/>
        </p:nvSpPr>
        <p:spPr>
          <a:xfrm>
            <a:off x="1950098" y="861053"/>
            <a:ext cx="91160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Данные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808" y="1638903"/>
            <a:ext cx="3000375" cy="28860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4176" y="1675479"/>
            <a:ext cx="3000375" cy="28860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97264" y="1702911"/>
            <a:ext cx="30003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Статистический подход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Метрический подход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Случайные проекции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552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2.09 Поиск Аномалий</a:t>
            </a:r>
          </a:p>
        </p:txBody>
      </p:sp>
    </p:spTree>
    <p:extLst>
      <p:ext uri="{BB962C8B-B14F-4D97-AF65-F5344CB8AC3E}">
        <p14:creationId xmlns:p14="http://schemas.microsoft.com/office/powerpoint/2010/main" val="3363792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9124" y="725206"/>
            <a:ext cx="11405178" cy="761656"/>
          </a:xfrm>
        </p:spPr>
        <p:txBody>
          <a:bodyPr/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Статистический подход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124" y="2270412"/>
            <a:ext cx="6048742" cy="32000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3347" y="1607192"/>
            <a:ext cx="4627719" cy="450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4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Статистический подход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Метрический подход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Случайные проекции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552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2.09 Поиск Аномалий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94" name="Заголовок 1">
            <a:extLst>
              <a:ext uri="{FF2B5EF4-FFF2-40B4-BE49-F238E27FC236}">
                <a16:creationId xmlns:a16="http://schemas.microsoft.com/office/drawing/2014/main" id="{2624870E-823D-4E3F-BA07-D33674558BBB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EllipticEnvelope</a:t>
            </a:r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900" y="1817021"/>
            <a:ext cx="3352800" cy="33528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4540" y="1771301"/>
            <a:ext cx="3352800" cy="33528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1908" y="1798733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1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149686" y="851295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EllipticEnvelope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27812" y="1837647"/>
            <a:ext cx="10618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sklearn.covariance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EllipticEnvelope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91358" y="2524891"/>
            <a:ext cx="105199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EE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EllipticEnvelope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contamination=contamination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58955" y="2899367"/>
            <a:ext cx="5021117" cy="1531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{'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assume_centered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False, 'contamination': 0.150001,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random_state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None,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store_precision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True,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support_fraction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None}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89245" y="3247896"/>
            <a:ext cx="1470274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EE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7031" y="3903677"/>
            <a:ext cx="2079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EE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.predict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12985" y="4614878"/>
            <a:ext cx="1935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EE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.location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44759" y="5116873"/>
            <a:ext cx="2223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EE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.covariance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65917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Статистический подход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Метрический подход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Случайные проекции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552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2.09 Поиск Аномалий</a:t>
            </a:r>
          </a:p>
        </p:txBody>
      </p:sp>
    </p:spTree>
    <p:extLst>
      <p:ext uri="{BB962C8B-B14F-4D97-AF65-F5344CB8AC3E}">
        <p14:creationId xmlns:p14="http://schemas.microsoft.com/office/powerpoint/2010/main" val="1360522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D099E94-86B3-4B84-A26F-509BED69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38" y="930411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AAACCAD-28EF-4B1E-B808-8A688360995C}"/>
                  </a:ext>
                </a:extLst>
              </p:cNvPr>
              <p:cNvSpPr/>
              <p:nvPr/>
            </p:nvSpPr>
            <p:spPr>
              <a:xfrm>
                <a:off x="984919" y="1654136"/>
                <a:ext cx="1637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AAACCAD-28EF-4B1E-B808-8A6883609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19" y="1654136"/>
                <a:ext cx="1637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82C16EC-2CA4-443D-8853-BC48FDB9D9BC}"/>
                  </a:ext>
                </a:extLst>
              </p:cNvPr>
              <p:cNvSpPr/>
              <p:nvPr/>
            </p:nvSpPr>
            <p:spPr>
              <a:xfrm>
                <a:off x="170666" y="2241185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C82C16EC-2CA4-443D-8853-BC48FDB9D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2241185"/>
                <a:ext cx="5461722" cy="485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4DCF79B-4F26-4576-A03A-54C009DC13E8}"/>
              </a:ext>
            </a:extLst>
          </p:cNvPr>
          <p:cNvSpPr/>
          <p:nvPr/>
        </p:nvSpPr>
        <p:spPr>
          <a:xfrm>
            <a:off x="5059569" y="2333945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Евклидово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0AE9D52-4329-4381-AFAC-9891E4D5D604}"/>
                  </a:ext>
                </a:extLst>
              </p:cNvPr>
              <p:cNvSpPr/>
              <p:nvPr/>
            </p:nvSpPr>
            <p:spPr>
              <a:xfrm>
                <a:off x="170666" y="2822923"/>
                <a:ext cx="5069836" cy="469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70AE9D52-4329-4381-AFAC-9891E4D5D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2822923"/>
                <a:ext cx="5069836" cy="469616"/>
              </a:xfrm>
              <a:prstGeom prst="rect">
                <a:avLst/>
              </a:prstGeom>
              <a:blipFill>
                <a:blip r:embed="rId6"/>
                <a:stretch>
                  <a:fillRect l="-361" t="-125974" b="-1935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E3E8401-EAAB-47E9-8363-53B116369D80}"/>
              </a:ext>
            </a:extLst>
          </p:cNvPr>
          <p:cNvSpPr/>
          <p:nvPr/>
        </p:nvSpPr>
        <p:spPr>
          <a:xfrm>
            <a:off x="4471288" y="2819206"/>
            <a:ext cx="4592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Манхэттенское расстояние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8B4CF9A-E27E-412A-AC44-4928BD6F2926}"/>
                  </a:ext>
                </a:extLst>
              </p:cNvPr>
              <p:cNvSpPr/>
              <p:nvPr/>
            </p:nvSpPr>
            <p:spPr>
              <a:xfrm>
                <a:off x="0" y="3371743"/>
                <a:ext cx="45567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8B4CF9A-E27E-412A-AC44-4928BD6F2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71743"/>
                <a:ext cx="4556720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BA58311-8EC9-4223-8700-396752B6BEE6}"/>
              </a:ext>
            </a:extLst>
          </p:cNvPr>
          <p:cNvSpPr/>
          <p:nvPr/>
        </p:nvSpPr>
        <p:spPr>
          <a:xfrm>
            <a:off x="4912693" y="3371743"/>
            <a:ext cx="3850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Расстояние Чебышева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33BF0E0F-79AB-4CD8-9E83-ED55EE97E436}"/>
                  </a:ext>
                </a:extLst>
              </p:cNvPr>
              <p:cNvSpPr/>
              <p:nvPr/>
            </p:nvSpPr>
            <p:spPr>
              <a:xfrm>
                <a:off x="170666" y="3886820"/>
                <a:ext cx="6280248" cy="512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33BF0E0F-79AB-4CD8-9E83-ED55EE97E4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3886820"/>
                <a:ext cx="6280248" cy="512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B0547FB-0A71-4023-A2EB-D6BD7CCE2782}"/>
              </a:ext>
            </a:extLst>
          </p:cNvPr>
          <p:cNvSpPr/>
          <p:nvPr/>
        </p:nvSpPr>
        <p:spPr>
          <a:xfrm>
            <a:off x="4797260" y="3868865"/>
            <a:ext cx="4315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Расстояние </a:t>
            </a:r>
            <a:r>
              <a:rPr lang="ru-RU" sz="2400" dirty="0" err="1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Минковского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8F51569-2291-43AF-8E1B-3D20F76C0B93}"/>
              </a:ext>
            </a:extLst>
          </p:cNvPr>
          <p:cNvSpPr/>
          <p:nvPr/>
        </p:nvSpPr>
        <p:spPr>
          <a:xfrm>
            <a:off x="1546153" y="643444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63DE7F0-CACE-47BB-B4F6-E9D0ED2AC75C}"/>
              </a:ext>
            </a:extLst>
          </p:cNvPr>
          <p:cNvSpPr/>
          <p:nvPr/>
        </p:nvSpPr>
        <p:spPr>
          <a:xfrm>
            <a:off x="4603391" y="6399500"/>
            <a:ext cx="1477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~ 1.5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4B7A031-87C3-47C4-8579-DD73011BFD60}"/>
              </a:ext>
            </a:extLst>
          </p:cNvPr>
          <p:cNvSpPr/>
          <p:nvPr/>
        </p:nvSpPr>
        <p:spPr>
          <a:xfrm>
            <a:off x="7766053" y="638867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AE369F8-B4F4-4AAB-ABAD-AFEC4A564920}"/>
              </a:ext>
            </a:extLst>
          </p:cNvPr>
          <p:cNvSpPr/>
          <p:nvPr/>
        </p:nvSpPr>
        <p:spPr>
          <a:xfrm>
            <a:off x="10354537" y="6451560"/>
            <a:ext cx="1359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P~∞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F992AEE-8C30-42E8-BDCD-8CA4C5B55AA3}"/>
              </a:ext>
            </a:extLst>
          </p:cNvPr>
          <p:cNvSpPr/>
          <p:nvPr/>
        </p:nvSpPr>
        <p:spPr>
          <a:xfrm>
            <a:off x="7195626" y="4291354"/>
            <a:ext cx="1924710" cy="25220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FE3DC9E-3DD3-4C35-9581-D0E39D9705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6" y="4541101"/>
            <a:ext cx="1847574" cy="18475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970F1D2-2805-44B0-B7C1-BD781C8609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025" y="4504137"/>
            <a:ext cx="1851911" cy="18475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FB40E41-A03F-41C7-999A-640B5F7BA7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1884" y="4504137"/>
            <a:ext cx="1851911" cy="184757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17EF790-BA30-4027-82A1-1EF15F456B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0801" y="4403862"/>
            <a:ext cx="1943287" cy="19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9124" y="725206"/>
            <a:ext cx="11405178" cy="761656"/>
          </a:xfrm>
        </p:spPr>
        <p:txBody>
          <a:bodyPr/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Метрический подход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264" y="1609343"/>
            <a:ext cx="7104888" cy="395497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001939" y="5779740"/>
            <a:ext cx="40126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LocalOutlierFactor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83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F8460D-0C5C-4C73-A576-CDCBDD09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692696"/>
            <a:ext cx="8928992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Классификация к-Ближайших Соседей</a:t>
            </a:r>
            <a:endParaRPr lang="tr-TR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8D21615-91B1-45B2-B4AB-194F408B4181}"/>
              </a:ext>
            </a:extLst>
          </p:cNvPr>
          <p:cNvSpPr/>
          <p:nvPr/>
        </p:nvSpPr>
        <p:spPr>
          <a:xfrm>
            <a:off x="4499105" y="3989887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C1791C5-42CD-47B6-B3C8-34B27CE3E636}"/>
              </a:ext>
            </a:extLst>
          </p:cNvPr>
          <p:cNvSpPr/>
          <p:nvPr/>
        </p:nvSpPr>
        <p:spPr>
          <a:xfrm>
            <a:off x="5542402" y="2996909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0A02A75-5B2C-4C65-B503-71D54C5A1CEE}"/>
              </a:ext>
            </a:extLst>
          </p:cNvPr>
          <p:cNvSpPr/>
          <p:nvPr/>
        </p:nvSpPr>
        <p:spPr>
          <a:xfrm>
            <a:off x="6362753" y="4635486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A4D1111-9C83-4BA8-A87E-081781DB14C8}"/>
              </a:ext>
            </a:extLst>
          </p:cNvPr>
          <p:cNvSpPr/>
          <p:nvPr/>
        </p:nvSpPr>
        <p:spPr>
          <a:xfrm>
            <a:off x="3194401" y="2745896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0306EA2-B8D2-45F1-B568-B5E47E738558}"/>
              </a:ext>
            </a:extLst>
          </p:cNvPr>
          <p:cNvSpPr/>
          <p:nvPr/>
        </p:nvSpPr>
        <p:spPr>
          <a:xfrm>
            <a:off x="3610047" y="5358039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75C6C00-ECEB-4C20-B319-7C4B8F37EE06}"/>
              </a:ext>
            </a:extLst>
          </p:cNvPr>
          <p:cNvSpPr/>
          <p:nvPr/>
        </p:nvSpPr>
        <p:spPr>
          <a:xfrm>
            <a:off x="5157182" y="6006111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BCCAED1-7B8A-4BBB-9AB9-34707CC75222}"/>
              </a:ext>
            </a:extLst>
          </p:cNvPr>
          <p:cNvSpPr/>
          <p:nvPr/>
        </p:nvSpPr>
        <p:spPr>
          <a:xfrm>
            <a:off x="6480165" y="5646111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C3049044-8AFA-4588-9D32-6471D8AAA3FC}"/>
              </a:ext>
            </a:extLst>
          </p:cNvPr>
          <p:cNvSpPr/>
          <p:nvPr/>
        </p:nvSpPr>
        <p:spPr>
          <a:xfrm>
            <a:off x="4948375" y="2125299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C2799E55-79E9-45BF-91CC-6FE4982828C3}"/>
              </a:ext>
            </a:extLst>
          </p:cNvPr>
          <p:cNvSpPr/>
          <p:nvPr/>
        </p:nvSpPr>
        <p:spPr>
          <a:xfrm>
            <a:off x="5575034" y="3912123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Равнобедренный треугольник 16">
            <a:extLst>
              <a:ext uri="{FF2B5EF4-FFF2-40B4-BE49-F238E27FC236}">
                <a16:creationId xmlns:a16="http://schemas.microsoft.com/office/drawing/2014/main" id="{5C36EF94-FD1B-44AE-8A8A-98B518E5658C}"/>
              </a:ext>
            </a:extLst>
          </p:cNvPr>
          <p:cNvSpPr/>
          <p:nvPr/>
        </p:nvSpPr>
        <p:spPr>
          <a:xfrm>
            <a:off x="4130505" y="2303917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Равнобедренный треугольник 17">
            <a:extLst>
              <a:ext uri="{FF2B5EF4-FFF2-40B4-BE49-F238E27FC236}">
                <a16:creationId xmlns:a16="http://schemas.microsoft.com/office/drawing/2014/main" id="{429C4D49-5C3E-4265-83F9-510D0C52E090}"/>
              </a:ext>
            </a:extLst>
          </p:cNvPr>
          <p:cNvSpPr/>
          <p:nvPr/>
        </p:nvSpPr>
        <p:spPr>
          <a:xfrm>
            <a:off x="6137769" y="2261695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Равнобедренный треугольник 18">
            <a:extLst>
              <a:ext uri="{FF2B5EF4-FFF2-40B4-BE49-F238E27FC236}">
                <a16:creationId xmlns:a16="http://schemas.microsoft.com/office/drawing/2014/main" id="{B04204E7-F3F9-4E16-9AA0-8810F6283D9F}"/>
              </a:ext>
            </a:extLst>
          </p:cNvPr>
          <p:cNvSpPr/>
          <p:nvPr/>
        </p:nvSpPr>
        <p:spPr>
          <a:xfrm>
            <a:off x="6974567" y="4162264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0" name="Равнобедренный треугольник 19">
            <a:extLst>
              <a:ext uri="{FF2B5EF4-FFF2-40B4-BE49-F238E27FC236}">
                <a16:creationId xmlns:a16="http://schemas.microsoft.com/office/drawing/2014/main" id="{71368A7A-91EA-4ECA-B034-DDD82EEF18CE}"/>
              </a:ext>
            </a:extLst>
          </p:cNvPr>
          <p:cNvSpPr/>
          <p:nvPr/>
        </p:nvSpPr>
        <p:spPr>
          <a:xfrm>
            <a:off x="8234961" y="4815486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1" name="Равнобедренный треугольник 20">
            <a:extLst>
              <a:ext uri="{FF2B5EF4-FFF2-40B4-BE49-F238E27FC236}">
                <a16:creationId xmlns:a16="http://schemas.microsoft.com/office/drawing/2014/main" id="{4C673A02-8F0D-4A84-A947-DE7CD06E74EF}"/>
              </a:ext>
            </a:extLst>
          </p:cNvPr>
          <p:cNvSpPr/>
          <p:nvPr/>
        </p:nvSpPr>
        <p:spPr>
          <a:xfrm>
            <a:off x="7304745" y="5717879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2" name="Равнобедренный треугольник 21">
            <a:extLst>
              <a:ext uri="{FF2B5EF4-FFF2-40B4-BE49-F238E27FC236}">
                <a16:creationId xmlns:a16="http://schemas.microsoft.com/office/drawing/2014/main" id="{6DFC8064-2B2C-4662-ACB2-6F2032F6F3AC}"/>
              </a:ext>
            </a:extLst>
          </p:cNvPr>
          <p:cNvSpPr/>
          <p:nvPr/>
        </p:nvSpPr>
        <p:spPr>
          <a:xfrm>
            <a:off x="5114385" y="4635486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20581FFE-F441-4C04-993D-86DC44027F20}"/>
              </a:ext>
            </a:extLst>
          </p:cNvPr>
          <p:cNvSpPr/>
          <p:nvPr/>
        </p:nvSpPr>
        <p:spPr>
          <a:xfrm>
            <a:off x="8389010" y="5826111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415B0224-03E1-4044-85D1-4B50B07CA204}"/>
              </a:ext>
            </a:extLst>
          </p:cNvPr>
          <p:cNvSpPr/>
          <p:nvPr/>
        </p:nvSpPr>
        <p:spPr>
          <a:xfrm>
            <a:off x="6974567" y="2909808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B37A43E-9ED1-45F9-9138-39611E1E6FA8}"/>
              </a:ext>
            </a:extLst>
          </p:cNvPr>
          <p:cNvSpPr/>
          <p:nvPr/>
        </p:nvSpPr>
        <p:spPr>
          <a:xfrm>
            <a:off x="3551547" y="6369748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FF206578-5B18-4E08-951F-A6B7ACC6D6F4}"/>
              </a:ext>
            </a:extLst>
          </p:cNvPr>
          <p:cNvSpPr/>
          <p:nvPr/>
        </p:nvSpPr>
        <p:spPr>
          <a:xfrm>
            <a:off x="4514312" y="5537879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7DC6A374-6BC9-4647-951D-817CC929C8E8}"/>
              </a:ext>
            </a:extLst>
          </p:cNvPr>
          <p:cNvSpPr/>
          <p:nvPr/>
        </p:nvSpPr>
        <p:spPr>
          <a:xfrm>
            <a:off x="3602177" y="4794410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0A24C5E-F989-4A63-97E1-0BA696DF0F0E}"/>
              </a:ext>
            </a:extLst>
          </p:cNvPr>
          <p:cNvSpPr/>
          <p:nvPr/>
        </p:nvSpPr>
        <p:spPr>
          <a:xfrm>
            <a:off x="2927102" y="4378912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55E78A7-0DC1-4BFB-B4B3-487F574E8BE8}"/>
              </a:ext>
            </a:extLst>
          </p:cNvPr>
          <p:cNvSpPr/>
          <p:nvPr/>
        </p:nvSpPr>
        <p:spPr>
          <a:xfrm>
            <a:off x="3620019" y="3463341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F3507CF8-6486-488C-8066-DFA0E35F40A6}"/>
              </a:ext>
            </a:extLst>
          </p:cNvPr>
          <p:cNvSpPr/>
          <p:nvPr/>
        </p:nvSpPr>
        <p:spPr>
          <a:xfrm>
            <a:off x="5018871" y="4096642"/>
            <a:ext cx="360000" cy="35999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FC69DE-08AF-4209-AD7A-1DCAD6E167DE}"/>
              </a:ext>
            </a:extLst>
          </p:cNvPr>
          <p:cNvSpPr txBox="1"/>
          <p:nvPr/>
        </p:nvSpPr>
        <p:spPr>
          <a:xfrm>
            <a:off x="4999938" y="3517835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  <a:latin typeface="Montserrat" panose="00000500000000000000" pitchFamily="2" charset="-52"/>
              </a:rPr>
              <a:t>?</a:t>
            </a:r>
            <a:endParaRPr lang="ru-RU" dirty="0">
              <a:solidFill>
                <a:srgbClr val="00B050"/>
              </a:solidFill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D12CB7D5-442C-4083-99F7-F045AD0FD13D}"/>
              </a:ext>
            </a:extLst>
          </p:cNvPr>
          <p:cNvSpPr/>
          <p:nvPr/>
        </p:nvSpPr>
        <p:spPr>
          <a:xfrm>
            <a:off x="4233029" y="3293234"/>
            <a:ext cx="1980000" cy="198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4EED0319-C709-4234-A6D6-CCE51540D762}"/>
              </a:ext>
            </a:extLst>
          </p:cNvPr>
          <p:cNvSpPr/>
          <p:nvPr/>
        </p:nvSpPr>
        <p:spPr>
          <a:xfrm>
            <a:off x="3906771" y="2855419"/>
            <a:ext cx="2704530" cy="2602101"/>
          </a:xfrm>
          <a:prstGeom prst="ellipse">
            <a:avLst/>
          </a:prstGeom>
          <a:noFill/>
          <a:ln w="57150">
            <a:solidFill>
              <a:srgbClr val="00B0F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931FC5F9-FF56-4169-B214-533B5757D0DF}"/>
              </a:ext>
            </a:extLst>
          </p:cNvPr>
          <p:cNvSpPr/>
          <p:nvPr/>
        </p:nvSpPr>
        <p:spPr>
          <a:xfrm>
            <a:off x="3723480" y="2809819"/>
            <a:ext cx="3192381" cy="2858872"/>
          </a:xfrm>
          <a:prstGeom prst="ellipse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3818A33D-9AF3-4DFE-9424-98962D97B079}"/>
              </a:ext>
            </a:extLst>
          </p:cNvPr>
          <p:cNvSpPr/>
          <p:nvPr/>
        </p:nvSpPr>
        <p:spPr>
          <a:xfrm>
            <a:off x="2783632" y="1953609"/>
            <a:ext cx="5014770" cy="4555499"/>
          </a:xfrm>
          <a:prstGeom prst="ellipse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AD28C69F-365E-4B5D-90C4-F527CAD673C0}"/>
              </a:ext>
            </a:extLst>
          </p:cNvPr>
          <p:cNvSpPr/>
          <p:nvPr/>
        </p:nvSpPr>
        <p:spPr>
          <a:xfrm>
            <a:off x="4405009" y="3721008"/>
            <a:ext cx="1069376" cy="976454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090008F7-32AA-4708-BEA0-046ED512EB18}"/>
              </a:ext>
            </a:extLst>
          </p:cNvPr>
          <p:cNvSpPr/>
          <p:nvPr/>
        </p:nvSpPr>
        <p:spPr>
          <a:xfrm>
            <a:off x="3457521" y="1298089"/>
            <a:ext cx="33473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Выбор числа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endParaRPr lang="en-US" sz="3200" b="0" i="0" dirty="0">
              <a:solidFill>
                <a:schemeClr val="bg1"/>
              </a:solidFill>
              <a:effectLst/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77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9124" y="725206"/>
            <a:ext cx="11405178" cy="761656"/>
          </a:xfrm>
        </p:spPr>
        <p:txBody>
          <a:bodyPr/>
          <a:lstStyle/>
          <a:p>
            <a:pPr algn="ctr">
              <a:buNone/>
            </a:pPr>
            <a:r>
              <a:rPr lang="en-US" sz="32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LocalOutlierFactor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28396" y="1371303"/>
            <a:ext cx="6118225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</a:rPr>
              <a:t>K-distance and K-neighbors</a:t>
            </a:r>
          </a:p>
          <a:p>
            <a:pPr lvl="2">
              <a:buClr>
                <a:schemeClr val="bg2"/>
              </a:buClr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</a:rPr>
              <a:t>K-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</a:rPr>
              <a:t>расстояние и К-соседи</a:t>
            </a:r>
          </a:p>
          <a:p>
            <a:pPr lvl="2">
              <a:buClr>
                <a:schemeClr val="bg2"/>
              </a:buClr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</a:endParaRPr>
          </a:p>
          <a:p>
            <a:pPr lvl="2">
              <a:buClr>
                <a:schemeClr val="bg2"/>
              </a:buClr>
            </a:pPr>
            <a:endParaRPr lang="en-US" sz="2000" dirty="0">
              <a:solidFill>
                <a:schemeClr val="bg1"/>
              </a:solidFill>
              <a:latin typeface="Montserrat" panose="020B0604020202020204" charset="-52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</a:rPr>
              <a:t>Reachability distance (RD)</a:t>
            </a:r>
          </a:p>
          <a:p>
            <a:pPr>
              <a:buClr>
                <a:schemeClr val="bg2"/>
              </a:buClr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</a:rPr>
              <a:t>достижимое расстояние</a:t>
            </a:r>
          </a:p>
          <a:p>
            <a:pPr>
              <a:buClr>
                <a:schemeClr val="bg2"/>
              </a:buClr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</a:endParaRPr>
          </a:p>
          <a:p>
            <a:pPr>
              <a:buClr>
                <a:schemeClr val="bg2"/>
              </a:buClr>
            </a:pPr>
            <a:endParaRPr lang="en-US" sz="2000" dirty="0">
              <a:solidFill>
                <a:schemeClr val="bg1"/>
              </a:solidFill>
              <a:latin typeface="Montserrat" panose="020B0604020202020204" charset="-52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</a:rPr>
              <a:t>Local reachability density (LRD)</a:t>
            </a:r>
          </a:p>
          <a:p>
            <a:pPr>
              <a:buClr>
                <a:schemeClr val="bg2"/>
              </a:buClr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</a:rPr>
              <a:t>Локальная плотность достижимости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</a:rPr>
              <a:t> 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</a:endParaRPr>
          </a:p>
          <a:p>
            <a:pPr>
              <a:buClr>
                <a:schemeClr val="bg2"/>
              </a:buClr>
            </a:pPr>
            <a:endParaRPr lang="en-US" sz="2000" dirty="0">
              <a:solidFill>
                <a:schemeClr val="bg1"/>
              </a:solidFill>
              <a:latin typeface="Montserrat" panose="020B0604020202020204" charset="-52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</a:rPr>
              <a:t>Local Outlier Factor (LOF)</a:t>
            </a:r>
          </a:p>
          <a:p>
            <a:pPr>
              <a:buClr>
                <a:schemeClr val="bg2"/>
              </a:buClr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</a:rPr>
              <a:t>Локальный уровень выброса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7406640" y="2468880"/>
            <a:ext cx="3858768" cy="32461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9281160" y="3913632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8875776" y="6169152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10884408" y="4629912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9601200" y="2350008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9025128" y="2971800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>
            <a:cxnSpLocks/>
            <a:stCxn id="6" idx="5"/>
            <a:endCxn id="13" idx="2"/>
          </p:cNvCxnSpPr>
          <p:nvPr/>
        </p:nvCxnSpPr>
        <p:spPr>
          <a:xfrm>
            <a:off x="9588439" y="4220911"/>
            <a:ext cx="1295969" cy="589001"/>
          </a:xfrm>
          <a:prstGeom prst="line">
            <a:avLst/>
          </a:prstGeom>
          <a:ln w="762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>
            <a:cxnSpLocks/>
            <a:stCxn id="6" idx="4"/>
            <a:endCxn id="12" idx="0"/>
          </p:cNvCxnSpPr>
          <p:nvPr/>
        </p:nvCxnSpPr>
        <p:spPr>
          <a:xfrm flipH="1">
            <a:off x="9055776" y="4273632"/>
            <a:ext cx="405384" cy="1895520"/>
          </a:xfrm>
          <a:prstGeom prst="line">
            <a:avLst/>
          </a:prstGeom>
          <a:ln w="762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192104" y="2098109"/>
                <a:ext cx="5407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число соседей у точки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2098109"/>
                <a:ext cx="5407249" cy="369332"/>
              </a:xfrm>
              <a:prstGeom prst="rect">
                <a:avLst/>
              </a:prstGeom>
              <a:blipFill>
                <a:blip r:embed="rId4"/>
                <a:stretch>
                  <a:fillRect t="-22951" b="-50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921272" y="3243032"/>
                <a:ext cx="664720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𝑅𝐷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72" y="3243032"/>
                <a:ext cx="6647204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/>
              <p:cNvSpPr/>
              <p:nvPr/>
            </p:nvSpPr>
            <p:spPr>
              <a:xfrm>
                <a:off x="2416410" y="4318110"/>
                <a:ext cx="5041835" cy="9836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𝐿𝑅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𝑅𝐷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ru-RU" sz="2400" dirty="0"/>
              </a:p>
            </p:txBody>
          </p:sp>
        </mc:Choice>
        <mc:Fallback xmlns="">
          <p:sp>
            <p:nvSpPr>
              <p:cNvPr id="31" name="Прямоугольник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410" y="4318110"/>
                <a:ext cx="5041835" cy="9836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/>
              <p:cNvSpPr/>
              <p:nvPr/>
            </p:nvSpPr>
            <p:spPr>
              <a:xfrm>
                <a:off x="1017589" y="5727924"/>
                <a:ext cx="5830020" cy="865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𝐿𝑂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𝐿𝑅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𝐿𝑅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ru-RU" sz="2400" dirty="0"/>
              </a:p>
            </p:txBody>
          </p:sp>
        </mc:Choice>
        <mc:Fallback xmlns="">
          <p:sp>
            <p:nvSpPr>
              <p:cNvPr id="32" name="Прямоугольник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589" y="5727924"/>
                <a:ext cx="5830020" cy="8658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49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" grpId="0" animBg="1"/>
      <p:bldP spid="6" grpId="0" animBg="1"/>
      <p:bldP spid="12" grpId="0" animBg="1"/>
      <p:bldP spid="13" grpId="0" animBg="1"/>
      <p:bldP spid="14" grpId="0" animBg="1"/>
      <p:bldP spid="15" grpId="0" animBg="1"/>
      <p:bldP spid="26" grpId="0"/>
      <p:bldP spid="31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9124" y="725206"/>
            <a:ext cx="11405178" cy="761656"/>
          </a:xfrm>
        </p:spPr>
        <p:txBody>
          <a:bodyPr/>
          <a:lstStyle/>
          <a:p>
            <a:pPr algn="ctr">
              <a:buNone/>
            </a:pPr>
            <a:r>
              <a:rPr lang="en-US" sz="32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LocalOutlierFactor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1AB0BB-582F-B7BF-F88F-0984A1E932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5022"/>
            <a:ext cx="3269541" cy="31988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7FEFFD-ACD5-D159-3F4A-E1A933644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127" y="1935022"/>
            <a:ext cx="1006905" cy="315578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69847E8-50F7-2875-45A4-540F744B9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192" y="1891991"/>
            <a:ext cx="4683189" cy="315578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A325CE-A328-08EA-79A8-368BCD090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7434" y="1891991"/>
            <a:ext cx="1006905" cy="31339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D05120-5636-E965-7430-421FC9A895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9805" y="1891991"/>
            <a:ext cx="1058071" cy="319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5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94" name="Заголовок 1">
            <a:extLst>
              <a:ext uri="{FF2B5EF4-FFF2-40B4-BE49-F238E27FC236}">
                <a16:creationId xmlns:a16="http://schemas.microsoft.com/office/drawing/2014/main" id="{2624870E-823D-4E3F-BA07-D33674558BBB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LocalOutlierFactor</a:t>
            </a:r>
            <a:endParaRPr lang="en-US" sz="36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028" y="1506125"/>
            <a:ext cx="3352800" cy="33528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8548" y="1423829"/>
            <a:ext cx="3352800" cy="33528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1428" y="1429925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2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149686" y="851295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LocalOutlierFactor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91358" y="2524891"/>
            <a:ext cx="105199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LOF =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LocalOutlierFactor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n_neighbors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=25, </a:t>
            </a: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                              contamination=contamination,) 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78933" y="3787392"/>
            <a:ext cx="1608133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LOF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48703" y="4351733"/>
            <a:ext cx="22333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LOF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.predict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200153" y="3828494"/>
            <a:ext cx="2810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LOF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.fit_predict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(X)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70439" y="5327185"/>
            <a:ext cx="425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LOF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.negative_outlier_factor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190489" y="3303105"/>
            <a:ext cx="5431535" cy="2394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{'algorithm': 'auto', 'contamination': 0.200001,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leaf_size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30, </a:t>
            </a:r>
          </a:p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'metric':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minkowski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',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metric_params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None, </a:t>
            </a:r>
          </a:p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n_jobs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None, </a:t>
            </a:r>
          </a:p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n_neighbors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25, </a:t>
            </a:r>
          </a:p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'novelty': False, 'p': 2}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3473206" y="3300088"/>
            <a:ext cx="2441694" cy="402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Clr>
                <a:schemeClr val="bg2"/>
              </a:buClr>
            </a:pPr>
            <a:r>
              <a:rPr lang="ru-RU" sz="2000" b="1" dirty="0" err="1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outlier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detection</a:t>
            </a:r>
            <a:endParaRPr lang="ru-RU" sz="1600" dirty="0">
              <a:solidFill>
                <a:schemeClr val="bg1"/>
              </a:solidFill>
              <a:effectLst/>
              <a:latin typeface="Montserrat" panose="020B060402020202020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66043" y="3287896"/>
            <a:ext cx="2563522" cy="402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Clr>
                <a:schemeClr val="bg2"/>
              </a:buClr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novelty detection</a:t>
            </a:r>
            <a:endParaRPr lang="ru-RU" sz="1600" b="1" dirty="0">
              <a:solidFill>
                <a:schemeClr val="bg1"/>
              </a:solidFill>
              <a:effectLst/>
              <a:latin typeface="Montserrat" panose="020B060402020202020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99796" y="1810215"/>
            <a:ext cx="10838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sklearn.neighbors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LocalOutlierFactor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28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Статистический подход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Метрический подход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Одноклассовый</a:t>
            </a: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метод опорных векторов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Случайные проекции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552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2.09 Поиск Аномалий</a:t>
            </a:r>
          </a:p>
        </p:txBody>
      </p:sp>
    </p:spTree>
    <p:extLst>
      <p:ext uri="{BB962C8B-B14F-4D97-AF65-F5344CB8AC3E}">
        <p14:creationId xmlns:p14="http://schemas.microsoft.com/office/powerpoint/2010/main" val="839702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Статистический подход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Метрический подход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Случайные проекции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552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2.09 Поиск Аномалий</a:t>
            </a:r>
          </a:p>
        </p:txBody>
      </p:sp>
    </p:spTree>
    <p:extLst>
      <p:ext uri="{BB962C8B-B14F-4D97-AF65-F5344CB8AC3E}">
        <p14:creationId xmlns:p14="http://schemas.microsoft.com/office/powerpoint/2010/main" val="620050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6934E26F-216F-F419-CFB5-AF0A6F8C3715}"/>
              </a:ext>
            </a:extLst>
          </p:cNvPr>
          <p:cNvSpPr/>
          <p:nvPr/>
        </p:nvSpPr>
        <p:spPr>
          <a:xfrm>
            <a:off x="3528673" y="256287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5</a:t>
            </a: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8B6AD7A0-451C-FEF1-71B4-99C40437283B}"/>
              </a:ext>
            </a:extLst>
          </p:cNvPr>
          <p:cNvSpPr/>
          <p:nvPr/>
        </p:nvSpPr>
        <p:spPr>
          <a:xfrm>
            <a:off x="3364663" y="374657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6</a:t>
            </a: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262A0D1E-E625-E408-01DD-1602DD1A5E6A}"/>
              </a:ext>
            </a:extLst>
          </p:cNvPr>
          <p:cNvSpPr/>
          <p:nvPr/>
        </p:nvSpPr>
        <p:spPr>
          <a:xfrm>
            <a:off x="3727523" y="191481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9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F20EF632-1B5E-CCF4-7575-75B941D4A7C9}"/>
              </a:ext>
            </a:extLst>
          </p:cNvPr>
          <p:cNvSpPr/>
          <p:nvPr/>
        </p:nvSpPr>
        <p:spPr>
          <a:xfrm>
            <a:off x="3972342" y="5530047"/>
            <a:ext cx="362367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D0AC1278-4A8B-B197-4033-F3199A16F52E}"/>
              </a:ext>
            </a:extLst>
          </p:cNvPr>
          <p:cNvSpPr/>
          <p:nvPr/>
        </p:nvSpPr>
        <p:spPr>
          <a:xfrm>
            <a:off x="2742419" y="200674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8</a:t>
            </a: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0D167FA0-50C1-90B0-4ED0-71FFABF65F9F}"/>
              </a:ext>
            </a:extLst>
          </p:cNvPr>
          <p:cNvSpPr/>
          <p:nvPr/>
        </p:nvSpPr>
        <p:spPr>
          <a:xfrm>
            <a:off x="1535984" y="530310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46EED345-248C-7DC9-0AAC-0A31A211101F}"/>
              </a:ext>
            </a:extLst>
          </p:cNvPr>
          <p:cNvSpPr/>
          <p:nvPr/>
        </p:nvSpPr>
        <p:spPr>
          <a:xfrm>
            <a:off x="446078" y="272418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56184F40-CA31-A0EF-0508-9C5769FC2214}"/>
              </a:ext>
            </a:extLst>
          </p:cNvPr>
          <p:cNvSpPr/>
          <p:nvPr/>
        </p:nvSpPr>
        <p:spPr>
          <a:xfrm>
            <a:off x="2678457" y="395102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7</a:t>
            </a:r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20612EB6-006E-5275-536E-735A3A9BD72D}"/>
              </a:ext>
            </a:extLst>
          </p:cNvPr>
          <p:cNvSpPr/>
          <p:nvPr/>
        </p:nvSpPr>
        <p:spPr>
          <a:xfrm>
            <a:off x="2916376" y="284287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ru-RU" dirty="0"/>
          </a:p>
        </p:txBody>
      </p:sp>
      <p:sp>
        <p:nvSpPr>
          <p:cNvPr id="85" name="Прямоугольник: скругленные углы 16">
            <a:extLst>
              <a:ext uri="{FF2B5EF4-FFF2-40B4-BE49-F238E27FC236}">
                <a16:creationId xmlns:a16="http://schemas.microsoft.com/office/drawing/2014/main" id="{C84CE329-1B2B-AE31-7078-DC8ADA38415A}"/>
              </a:ext>
            </a:extLst>
          </p:cNvPr>
          <p:cNvSpPr/>
          <p:nvPr/>
        </p:nvSpPr>
        <p:spPr>
          <a:xfrm>
            <a:off x="8390518" y="935222"/>
            <a:ext cx="1782805" cy="58806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&gt; 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B09ED33B-F48C-F44D-D147-E718B8822978}"/>
              </a:ext>
            </a:extLst>
          </p:cNvPr>
          <p:cNvCxnSpPr>
            <a:cxnSpLocks/>
            <a:stCxn id="85" idx="2"/>
          </p:cNvCxnSpPr>
          <p:nvPr/>
        </p:nvCxnSpPr>
        <p:spPr>
          <a:xfrm flipH="1">
            <a:off x="8330403" y="1523288"/>
            <a:ext cx="951518" cy="57257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 стрелкой 86">
            <a:extLst>
              <a:ext uri="{FF2B5EF4-FFF2-40B4-BE49-F238E27FC236}">
                <a16:creationId xmlns:a16="http://schemas.microsoft.com/office/drawing/2014/main" id="{FA40BDED-405F-F92A-7A56-B0834761986D}"/>
              </a:ext>
            </a:extLst>
          </p:cNvPr>
          <p:cNvCxnSpPr>
            <a:cxnSpLocks/>
            <a:stCxn id="85" idx="2"/>
          </p:cNvCxnSpPr>
          <p:nvPr/>
        </p:nvCxnSpPr>
        <p:spPr>
          <a:xfrm>
            <a:off x="9281921" y="1523288"/>
            <a:ext cx="985104" cy="5633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F3498D2-ED62-15C5-DF8F-DB9C0A4C970B}"/>
              </a:ext>
            </a:extLst>
          </p:cNvPr>
          <p:cNvSpPr txBox="1"/>
          <p:nvPr/>
        </p:nvSpPr>
        <p:spPr>
          <a:xfrm>
            <a:off x="8022257" y="1484278"/>
            <a:ext cx="73652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Да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43093A9-9CA3-0262-B518-C9E2224A6EB2}"/>
              </a:ext>
            </a:extLst>
          </p:cNvPr>
          <p:cNvSpPr txBox="1"/>
          <p:nvPr/>
        </p:nvSpPr>
        <p:spPr>
          <a:xfrm>
            <a:off x="9977508" y="1500679"/>
            <a:ext cx="102854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Нет</a:t>
            </a:r>
          </a:p>
        </p:txBody>
      </p:sp>
      <p:cxnSp>
        <p:nvCxnSpPr>
          <p:cNvPr id="90" name="Прямая соединительная линия 89">
            <a:extLst>
              <a:ext uri="{FF2B5EF4-FFF2-40B4-BE49-F238E27FC236}">
                <a16:creationId xmlns:a16="http://schemas.microsoft.com/office/drawing/2014/main" id="{389ED1CE-C979-C4DD-036C-7DB356929F07}"/>
              </a:ext>
            </a:extLst>
          </p:cNvPr>
          <p:cNvCxnSpPr>
            <a:cxnSpLocks/>
          </p:cNvCxnSpPr>
          <p:nvPr/>
        </p:nvCxnSpPr>
        <p:spPr>
          <a:xfrm>
            <a:off x="639371" y="4674636"/>
            <a:ext cx="4268531" cy="0"/>
          </a:xfrm>
          <a:prstGeom prst="line">
            <a:avLst/>
          </a:prstGeom>
          <a:ln w="76200">
            <a:solidFill>
              <a:srgbClr val="FD000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5BB90780-82ED-885C-ECD6-0A9F19738A03}"/>
              </a:ext>
            </a:extLst>
          </p:cNvPr>
          <p:cNvCxnSpPr>
            <a:cxnSpLocks/>
          </p:cNvCxnSpPr>
          <p:nvPr/>
        </p:nvCxnSpPr>
        <p:spPr>
          <a:xfrm>
            <a:off x="311774" y="6387707"/>
            <a:ext cx="4969353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 стрелкой 91">
            <a:extLst>
              <a:ext uri="{FF2B5EF4-FFF2-40B4-BE49-F238E27FC236}">
                <a16:creationId xmlns:a16="http://schemas.microsoft.com/office/drawing/2014/main" id="{73331D3C-D73A-ADE0-11A6-F0C819FCDA9F}"/>
              </a:ext>
            </a:extLst>
          </p:cNvPr>
          <p:cNvCxnSpPr>
            <a:cxnSpLocks/>
          </p:cNvCxnSpPr>
          <p:nvPr/>
        </p:nvCxnSpPr>
        <p:spPr>
          <a:xfrm flipV="1">
            <a:off x="291323" y="998376"/>
            <a:ext cx="40903" cy="539866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E35C737D-E079-2E5C-C567-BCDAC05ABF13}"/>
              </a:ext>
            </a:extLst>
          </p:cNvPr>
          <p:cNvGrpSpPr/>
          <p:nvPr/>
        </p:nvGrpSpPr>
        <p:grpSpPr>
          <a:xfrm>
            <a:off x="8819857" y="966542"/>
            <a:ext cx="1278142" cy="499016"/>
            <a:chOff x="8819857" y="966542"/>
            <a:chExt cx="1278142" cy="499016"/>
          </a:xfrm>
        </p:grpSpPr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5EDC21E4-B586-4CFC-9D5D-2376A64EA8AB}"/>
                </a:ext>
              </a:extLst>
            </p:cNvPr>
            <p:cNvCxnSpPr>
              <a:cxnSpLocks/>
            </p:cNvCxnSpPr>
            <p:nvPr/>
          </p:nvCxnSpPr>
          <p:spPr>
            <a:xfrm>
              <a:off x="9572290" y="1256818"/>
              <a:ext cx="525709" cy="0"/>
            </a:xfrm>
            <a:prstGeom prst="line">
              <a:avLst/>
            </a:prstGeom>
            <a:ln w="28575"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Прямая со стрелкой 94">
              <a:extLst>
                <a:ext uri="{FF2B5EF4-FFF2-40B4-BE49-F238E27FC236}">
                  <a16:creationId xmlns:a16="http://schemas.microsoft.com/office/drawing/2014/main" id="{155C2098-BE6E-ED18-43A3-A79627203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9857" y="966542"/>
              <a:ext cx="0" cy="499016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Прямая соединительная линия 95">
            <a:extLst>
              <a:ext uri="{FF2B5EF4-FFF2-40B4-BE49-F238E27FC236}">
                <a16:creationId xmlns:a16="http://schemas.microsoft.com/office/drawing/2014/main" id="{FE31BCF2-23E8-88AC-D1F3-E3047BD0FD9A}"/>
              </a:ext>
            </a:extLst>
          </p:cNvPr>
          <p:cNvCxnSpPr>
            <a:cxnSpLocks/>
          </p:cNvCxnSpPr>
          <p:nvPr/>
        </p:nvCxnSpPr>
        <p:spPr>
          <a:xfrm>
            <a:off x="3330163" y="4864568"/>
            <a:ext cx="0" cy="1330959"/>
          </a:xfrm>
          <a:prstGeom prst="line">
            <a:avLst/>
          </a:prstGeom>
          <a:ln w="762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01FC712B-E3DA-9830-C04C-DE9FED8B3E44}"/>
              </a:ext>
            </a:extLst>
          </p:cNvPr>
          <p:cNvGrpSpPr/>
          <p:nvPr/>
        </p:nvGrpSpPr>
        <p:grpSpPr>
          <a:xfrm>
            <a:off x="9468284" y="2094812"/>
            <a:ext cx="1782805" cy="588066"/>
            <a:chOff x="9468284" y="2094812"/>
            <a:chExt cx="1782805" cy="588066"/>
          </a:xfrm>
        </p:grpSpPr>
        <p:sp>
          <p:nvSpPr>
            <p:cNvPr id="98" name="Прямоугольник: скругленные углы 29">
              <a:extLst>
                <a:ext uri="{FF2B5EF4-FFF2-40B4-BE49-F238E27FC236}">
                  <a16:creationId xmlns:a16="http://schemas.microsoft.com/office/drawing/2014/main" id="{89194AF2-1378-820A-A366-9EDE06A8F9D8}"/>
                </a:ext>
              </a:extLst>
            </p:cNvPr>
            <p:cNvSpPr/>
            <p:nvPr/>
          </p:nvSpPr>
          <p:spPr>
            <a:xfrm>
              <a:off x="9468284" y="2094812"/>
              <a:ext cx="1782805" cy="58806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&gt; </a:t>
              </a:r>
              <a:endParaRPr lang="ru-RU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Прямая со стрелкой 98">
              <a:extLst>
                <a:ext uri="{FF2B5EF4-FFF2-40B4-BE49-F238E27FC236}">
                  <a16:creationId xmlns:a16="http://schemas.microsoft.com/office/drawing/2014/main" id="{E920BAC8-48D3-E18E-1901-C8692B78D934}"/>
                </a:ext>
              </a:extLst>
            </p:cNvPr>
            <p:cNvCxnSpPr>
              <a:cxnSpLocks/>
            </p:cNvCxnSpPr>
            <p:nvPr/>
          </p:nvCxnSpPr>
          <p:spPr>
            <a:xfrm>
              <a:off x="9580247" y="2366746"/>
              <a:ext cx="612494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>
              <a:extLst>
                <a:ext uri="{FF2B5EF4-FFF2-40B4-BE49-F238E27FC236}">
                  <a16:creationId xmlns:a16="http://schemas.microsoft.com/office/drawing/2014/main" id="{41908EF0-55FB-6A70-63F9-A6508EEACA09}"/>
                </a:ext>
              </a:extLst>
            </p:cNvPr>
            <p:cNvCxnSpPr>
              <a:cxnSpLocks/>
            </p:cNvCxnSpPr>
            <p:nvPr/>
          </p:nvCxnSpPr>
          <p:spPr>
            <a:xfrm>
              <a:off x="10704457" y="2115496"/>
              <a:ext cx="0" cy="546646"/>
            </a:xfrm>
            <a:prstGeom prst="line">
              <a:avLst/>
            </a:prstGeom>
            <a:ln w="3810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Прямая со стрелкой 100">
            <a:extLst>
              <a:ext uri="{FF2B5EF4-FFF2-40B4-BE49-F238E27FC236}">
                <a16:creationId xmlns:a16="http://schemas.microsoft.com/office/drawing/2014/main" id="{3159DA28-DB16-E5CE-9FF9-B563EE6096E0}"/>
              </a:ext>
            </a:extLst>
          </p:cNvPr>
          <p:cNvCxnSpPr>
            <a:cxnSpLocks/>
            <a:stCxn id="98" idx="2"/>
            <a:endCxn id="103" idx="0"/>
          </p:cNvCxnSpPr>
          <p:nvPr/>
        </p:nvCxnSpPr>
        <p:spPr>
          <a:xfrm flipH="1">
            <a:off x="9811497" y="2682878"/>
            <a:ext cx="548190" cy="4358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 стрелкой 101">
            <a:extLst>
              <a:ext uri="{FF2B5EF4-FFF2-40B4-BE49-F238E27FC236}">
                <a16:creationId xmlns:a16="http://schemas.microsoft.com/office/drawing/2014/main" id="{B023A891-957A-775D-50BB-7BA5C7C4A51E}"/>
              </a:ext>
            </a:extLst>
          </p:cNvPr>
          <p:cNvCxnSpPr>
            <a:cxnSpLocks/>
            <a:stCxn id="98" idx="2"/>
            <a:endCxn id="105" idx="0"/>
          </p:cNvCxnSpPr>
          <p:nvPr/>
        </p:nvCxnSpPr>
        <p:spPr>
          <a:xfrm>
            <a:off x="10359687" y="2682878"/>
            <a:ext cx="840640" cy="4358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Прямоугольник: скругленные углы 34">
            <a:extLst>
              <a:ext uri="{FF2B5EF4-FFF2-40B4-BE49-F238E27FC236}">
                <a16:creationId xmlns:a16="http://schemas.microsoft.com/office/drawing/2014/main" id="{B500C9D5-842B-591A-B2A2-C22F67CE1F42}"/>
              </a:ext>
            </a:extLst>
          </p:cNvPr>
          <p:cNvSpPr/>
          <p:nvPr/>
        </p:nvSpPr>
        <p:spPr>
          <a:xfrm>
            <a:off x="9207519" y="3118771"/>
            <a:ext cx="1207956" cy="4316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EAC5F6B9-B279-1AB0-7909-C235FF6CB3A4}"/>
              </a:ext>
            </a:extLst>
          </p:cNvPr>
          <p:cNvSpPr/>
          <p:nvPr/>
        </p:nvSpPr>
        <p:spPr>
          <a:xfrm>
            <a:off x="9567519" y="315468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</a:p>
        </p:txBody>
      </p:sp>
      <p:sp>
        <p:nvSpPr>
          <p:cNvPr id="105" name="Прямоугольник: скругленные углы 36">
            <a:extLst>
              <a:ext uri="{FF2B5EF4-FFF2-40B4-BE49-F238E27FC236}">
                <a16:creationId xmlns:a16="http://schemas.microsoft.com/office/drawing/2014/main" id="{08308EAD-D6C4-7AC0-9242-2C8F2183444E}"/>
              </a:ext>
            </a:extLst>
          </p:cNvPr>
          <p:cNvSpPr/>
          <p:nvPr/>
        </p:nvSpPr>
        <p:spPr>
          <a:xfrm>
            <a:off x="10596349" y="3118770"/>
            <a:ext cx="1207956" cy="4316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1F5E9F9A-F55B-73F9-85F7-EA079849F747}"/>
              </a:ext>
            </a:extLst>
          </p:cNvPr>
          <p:cNvSpPr/>
          <p:nvPr/>
        </p:nvSpPr>
        <p:spPr>
          <a:xfrm>
            <a:off x="10960309" y="320713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ru-RU" dirty="0"/>
          </a:p>
        </p:txBody>
      </p:sp>
      <p:sp>
        <p:nvSpPr>
          <p:cNvPr id="107" name="Прямоугольник: скругленные углы 38">
            <a:extLst>
              <a:ext uri="{FF2B5EF4-FFF2-40B4-BE49-F238E27FC236}">
                <a16:creationId xmlns:a16="http://schemas.microsoft.com/office/drawing/2014/main" id="{FC9A7D53-856A-7BF7-45A4-34FF26436D9B}"/>
              </a:ext>
            </a:extLst>
          </p:cNvPr>
          <p:cNvSpPr/>
          <p:nvPr/>
        </p:nvSpPr>
        <p:spPr>
          <a:xfrm>
            <a:off x="6542796" y="2094812"/>
            <a:ext cx="1782805" cy="58806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&gt; 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108" name="Прямая со стрелкой 107">
            <a:extLst>
              <a:ext uri="{FF2B5EF4-FFF2-40B4-BE49-F238E27FC236}">
                <a16:creationId xmlns:a16="http://schemas.microsoft.com/office/drawing/2014/main" id="{15E2704B-D3B2-AA9C-DD95-30B8668C609B}"/>
              </a:ext>
            </a:extLst>
          </p:cNvPr>
          <p:cNvCxnSpPr>
            <a:cxnSpLocks/>
          </p:cNvCxnSpPr>
          <p:nvPr/>
        </p:nvCxnSpPr>
        <p:spPr>
          <a:xfrm flipH="1">
            <a:off x="6456923" y="2700831"/>
            <a:ext cx="951518" cy="57257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Прямая со стрелкой 108">
            <a:extLst>
              <a:ext uri="{FF2B5EF4-FFF2-40B4-BE49-F238E27FC236}">
                <a16:creationId xmlns:a16="http://schemas.microsoft.com/office/drawing/2014/main" id="{D86DE247-A2E8-8B27-1820-5467B809F2CE}"/>
              </a:ext>
            </a:extLst>
          </p:cNvPr>
          <p:cNvCxnSpPr>
            <a:cxnSpLocks/>
          </p:cNvCxnSpPr>
          <p:nvPr/>
        </p:nvCxnSpPr>
        <p:spPr>
          <a:xfrm>
            <a:off x="7408441" y="2700831"/>
            <a:ext cx="985104" cy="5633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09">
            <a:extLst>
              <a:ext uri="{FF2B5EF4-FFF2-40B4-BE49-F238E27FC236}">
                <a16:creationId xmlns:a16="http://schemas.microsoft.com/office/drawing/2014/main" id="{01F8550E-7A83-12D1-162B-7898B10508C2}"/>
              </a:ext>
            </a:extLst>
          </p:cNvPr>
          <p:cNvCxnSpPr>
            <a:cxnSpLocks/>
          </p:cNvCxnSpPr>
          <p:nvPr/>
        </p:nvCxnSpPr>
        <p:spPr>
          <a:xfrm flipH="1">
            <a:off x="1971003" y="1715110"/>
            <a:ext cx="21248" cy="2846842"/>
          </a:xfrm>
          <a:prstGeom prst="line">
            <a:avLst/>
          </a:prstGeom>
          <a:ln w="762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единительная линия 110">
            <a:extLst>
              <a:ext uri="{FF2B5EF4-FFF2-40B4-BE49-F238E27FC236}">
                <a16:creationId xmlns:a16="http://schemas.microsoft.com/office/drawing/2014/main" id="{E2FC2295-FF4A-DFB6-A8E3-E4E84D2C030C}"/>
              </a:ext>
            </a:extLst>
          </p:cNvPr>
          <p:cNvCxnSpPr>
            <a:cxnSpLocks/>
          </p:cNvCxnSpPr>
          <p:nvPr/>
        </p:nvCxnSpPr>
        <p:spPr>
          <a:xfrm flipH="1">
            <a:off x="7807870" y="2191431"/>
            <a:ext cx="10817" cy="427943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Прямоугольник: скругленные углы 43">
            <a:extLst>
              <a:ext uri="{FF2B5EF4-FFF2-40B4-BE49-F238E27FC236}">
                <a16:creationId xmlns:a16="http://schemas.microsoft.com/office/drawing/2014/main" id="{C4FBDB3F-30A1-7B67-52D5-EE5362A35072}"/>
              </a:ext>
            </a:extLst>
          </p:cNvPr>
          <p:cNvSpPr/>
          <p:nvPr/>
        </p:nvSpPr>
        <p:spPr>
          <a:xfrm>
            <a:off x="6679730" y="4415048"/>
            <a:ext cx="1207956" cy="85486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13" name="Прямоугольник: скругленные углы 44">
            <a:extLst>
              <a:ext uri="{FF2B5EF4-FFF2-40B4-BE49-F238E27FC236}">
                <a16:creationId xmlns:a16="http://schemas.microsoft.com/office/drawing/2014/main" id="{03B64C88-C17E-A079-E1CB-A97C9BAC01BF}"/>
              </a:ext>
            </a:extLst>
          </p:cNvPr>
          <p:cNvSpPr/>
          <p:nvPr/>
        </p:nvSpPr>
        <p:spPr>
          <a:xfrm>
            <a:off x="7774048" y="3287965"/>
            <a:ext cx="1103106" cy="4316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14" name="Овал 113">
            <a:extLst>
              <a:ext uri="{FF2B5EF4-FFF2-40B4-BE49-F238E27FC236}">
                <a16:creationId xmlns:a16="http://schemas.microsoft.com/office/drawing/2014/main" id="{30454377-09C0-9920-07BF-8339A164678C}"/>
              </a:ext>
            </a:extLst>
          </p:cNvPr>
          <p:cNvSpPr/>
          <p:nvPr/>
        </p:nvSpPr>
        <p:spPr>
          <a:xfrm>
            <a:off x="8210518" y="332381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ru-RU" dirty="0"/>
          </a:p>
        </p:txBody>
      </p:sp>
      <p:cxnSp>
        <p:nvCxnSpPr>
          <p:cNvPr id="115" name="Прямая со стрелкой 114">
            <a:extLst>
              <a:ext uri="{FF2B5EF4-FFF2-40B4-BE49-F238E27FC236}">
                <a16:creationId xmlns:a16="http://schemas.microsoft.com/office/drawing/2014/main" id="{290F08B8-43E4-B64C-7AEC-E14B884FCE47}"/>
              </a:ext>
            </a:extLst>
          </p:cNvPr>
          <p:cNvCxnSpPr>
            <a:cxnSpLocks/>
          </p:cNvCxnSpPr>
          <p:nvPr/>
        </p:nvCxnSpPr>
        <p:spPr>
          <a:xfrm>
            <a:off x="6679730" y="2366746"/>
            <a:ext cx="612494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Прямая соединительная линия 115">
            <a:extLst>
              <a:ext uri="{FF2B5EF4-FFF2-40B4-BE49-F238E27FC236}">
                <a16:creationId xmlns:a16="http://schemas.microsoft.com/office/drawing/2014/main" id="{3858AAE8-04D0-96F0-3835-B87887603234}"/>
              </a:ext>
            </a:extLst>
          </p:cNvPr>
          <p:cNvCxnSpPr>
            <a:cxnSpLocks/>
          </p:cNvCxnSpPr>
          <p:nvPr/>
        </p:nvCxnSpPr>
        <p:spPr>
          <a:xfrm>
            <a:off x="1953257" y="3387139"/>
            <a:ext cx="2725310" cy="0"/>
          </a:xfrm>
          <a:prstGeom prst="line">
            <a:avLst/>
          </a:prstGeom>
          <a:ln w="762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Прямоугольник: скругленные углы 48">
            <a:extLst>
              <a:ext uri="{FF2B5EF4-FFF2-40B4-BE49-F238E27FC236}">
                <a16:creationId xmlns:a16="http://schemas.microsoft.com/office/drawing/2014/main" id="{DEBD1A66-26E3-21E4-764F-5AB8DB6D4970}"/>
              </a:ext>
            </a:extLst>
          </p:cNvPr>
          <p:cNvSpPr/>
          <p:nvPr/>
        </p:nvSpPr>
        <p:spPr>
          <a:xfrm>
            <a:off x="5584256" y="3287303"/>
            <a:ext cx="1782805" cy="58806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&gt; 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118" name="Прямая соединительная линия 117">
            <a:extLst>
              <a:ext uri="{FF2B5EF4-FFF2-40B4-BE49-F238E27FC236}">
                <a16:creationId xmlns:a16="http://schemas.microsoft.com/office/drawing/2014/main" id="{6987095B-6B4D-C87B-25EC-0D2C568920B5}"/>
              </a:ext>
            </a:extLst>
          </p:cNvPr>
          <p:cNvCxnSpPr>
            <a:cxnSpLocks/>
          </p:cNvCxnSpPr>
          <p:nvPr/>
        </p:nvCxnSpPr>
        <p:spPr>
          <a:xfrm>
            <a:off x="6620774" y="3581336"/>
            <a:ext cx="730406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Прямая со стрелкой 134">
            <a:extLst>
              <a:ext uri="{FF2B5EF4-FFF2-40B4-BE49-F238E27FC236}">
                <a16:creationId xmlns:a16="http://schemas.microsoft.com/office/drawing/2014/main" id="{30BF726F-043D-5206-8402-0EC12678C3B9}"/>
              </a:ext>
            </a:extLst>
          </p:cNvPr>
          <p:cNvCxnSpPr>
            <a:cxnSpLocks/>
          </p:cNvCxnSpPr>
          <p:nvPr/>
        </p:nvCxnSpPr>
        <p:spPr>
          <a:xfrm flipV="1">
            <a:off x="5958470" y="3323811"/>
            <a:ext cx="0" cy="49901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Прямая со стрелкой 135">
            <a:extLst>
              <a:ext uri="{FF2B5EF4-FFF2-40B4-BE49-F238E27FC236}">
                <a16:creationId xmlns:a16="http://schemas.microsoft.com/office/drawing/2014/main" id="{F9DC60CF-C7A5-2B94-1125-D80206B48F7B}"/>
              </a:ext>
            </a:extLst>
          </p:cNvPr>
          <p:cNvCxnSpPr>
            <a:cxnSpLocks/>
            <a:stCxn id="117" idx="2"/>
            <a:endCxn id="112" idx="0"/>
          </p:cNvCxnSpPr>
          <p:nvPr/>
        </p:nvCxnSpPr>
        <p:spPr>
          <a:xfrm>
            <a:off x="6475659" y="3875369"/>
            <a:ext cx="808049" cy="5396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Прямая со стрелкой 136">
            <a:extLst>
              <a:ext uri="{FF2B5EF4-FFF2-40B4-BE49-F238E27FC236}">
                <a16:creationId xmlns:a16="http://schemas.microsoft.com/office/drawing/2014/main" id="{E8775048-D26D-CB78-5B11-4F37D742724F}"/>
              </a:ext>
            </a:extLst>
          </p:cNvPr>
          <p:cNvCxnSpPr>
            <a:cxnSpLocks/>
            <a:stCxn id="117" idx="2"/>
            <a:endCxn id="139" idx="0"/>
          </p:cNvCxnSpPr>
          <p:nvPr/>
        </p:nvCxnSpPr>
        <p:spPr>
          <a:xfrm flipH="1">
            <a:off x="5790484" y="3875369"/>
            <a:ext cx="685175" cy="55750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Прямоугольник: скругленные углы 53">
            <a:extLst>
              <a:ext uri="{FF2B5EF4-FFF2-40B4-BE49-F238E27FC236}">
                <a16:creationId xmlns:a16="http://schemas.microsoft.com/office/drawing/2014/main" id="{68739DA0-7CC9-30AF-120F-4F8B0228D1A2}"/>
              </a:ext>
            </a:extLst>
          </p:cNvPr>
          <p:cNvSpPr/>
          <p:nvPr/>
        </p:nvSpPr>
        <p:spPr>
          <a:xfrm>
            <a:off x="5186506" y="4432875"/>
            <a:ext cx="1207956" cy="85486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40" name="Овал 139">
            <a:extLst>
              <a:ext uri="{FF2B5EF4-FFF2-40B4-BE49-F238E27FC236}">
                <a16:creationId xmlns:a16="http://schemas.microsoft.com/office/drawing/2014/main" id="{12142D3E-9940-A412-557A-E6FAACC71613}"/>
              </a:ext>
            </a:extLst>
          </p:cNvPr>
          <p:cNvSpPr/>
          <p:nvPr/>
        </p:nvSpPr>
        <p:spPr>
          <a:xfrm>
            <a:off x="7470290" y="452908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6</a:t>
            </a:r>
          </a:p>
        </p:txBody>
      </p:sp>
      <p:sp>
        <p:nvSpPr>
          <p:cNvPr id="141" name="Овал 140">
            <a:extLst>
              <a:ext uri="{FF2B5EF4-FFF2-40B4-BE49-F238E27FC236}">
                <a16:creationId xmlns:a16="http://schemas.microsoft.com/office/drawing/2014/main" id="{45BB413B-6B14-369D-1522-95F67F5CAA1E}"/>
              </a:ext>
            </a:extLst>
          </p:cNvPr>
          <p:cNvSpPr/>
          <p:nvPr/>
        </p:nvSpPr>
        <p:spPr>
          <a:xfrm>
            <a:off x="6784084" y="473352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7</a:t>
            </a:r>
          </a:p>
        </p:txBody>
      </p:sp>
      <p:sp>
        <p:nvSpPr>
          <p:cNvPr id="144" name="Овал 143">
            <a:extLst>
              <a:ext uri="{FF2B5EF4-FFF2-40B4-BE49-F238E27FC236}">
                <a16:creationId xmlns:a16="http://schemas.microsoft.com/office/drawing/2014/main" id="{1BEEE66E-64DC-9424-0335-B6142600DEA1}"/>
              </a:ext>
            </a:extLst>
          </p:cNvPr>
          <p:cNvSpPr/>
          <p:nvPr/>
        </p:nvSpPr>
        <p:spPr>
          <a:xfrm>
            <a:off x="5939812" y="48801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5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0D65AB68-94A6-3598-562E-B21D43EA87D7}"/>
              </a:ext>
            </a:extLst>
          </p:cNvPr>
          <p:cNvSpPr/>
          <p:nvPr/>
        </p:nvSpPr>
        <p:spPr>
          <a:xfrm>
            <a:off x="5732214" y="4490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9</a:t>
            </a:r>
          </a:p>
        </p:txBody>
      </p:sp>
      <p:sp>
        <p:nvSpPr>
          <p:cNvPr id="146" name="Овал 145">
            <a:extLst>
              <a:ext uri="{FF2B5EF4-FFF2-40B4-BE49-F238E27FC236}">
                <a16:creationId xmlns:a16="http://schemas.microsoft.com/office/drawing/2014/main" id="{909C86A5-6EF3-93C8-5CD7-110A8B6AD6DD}"/>
              </a:ext>
            </a:extLst>
          </p:cNvPr>
          <p:cNvSpPr/>
          <p:nvPr/>
        </p:nvSpPr>
        <p:spPr>
          <a:xfrm>
            <a:off x="5281127" y="45364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8</a:t>
            </a:r>
          </a:p>
        </p:txBody>
      </p:sp>
      <p:sp>
        <p:nvSpPr>
          <p:cNvPr id="147" name="Овал 146">
            <a:extLst>
              <a:ext uri="{FF2B5EF4-FFF2-40B4-BE49-F238E27FC236}">
                <a16:creationId xmlns:a16="http://schemas.microsoft.com/office/drawing/2014/main" id="{3E5B57B7-F5CB-B2CF-D3AB-0220D0A48569}"/>
              </a:ext>
            </a:extLst>
          </p:cNvPr>
          <p:cNvSpPr/>
          <p:nvPr/>
        </p:nvSpPr>
        <p:spPr>
          <a:xfrm>
            <a:off x="5506685" y="490578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779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5" grpId="0" animBg="1"/>
      <p:bldP spid="88" grpId="0"/>
      <p:bldP spid="89" grpId="0"/>
      <p:bldP spid="103" grpId="0" animBg="1"/>
      <p:bldP spid="104" grpId="0" animBg="1"/>
      <p:bldP spid="105" grpId="0" animBg="1"/>
      <p:bldP spid="106" grpId="0" animBg="1"/>
      <p:bldP spid="107" grpId="0" animBg="1"/>
      <p:bldP spid="112" grpId="0" animBg="1"/>
      <p:bldP spid="113" grpId="0" animBg="1"/>
      <p:bldP spid="114" grpId="0" animBg="1"/>
      <p:bldP spid="117" grpId="0" animBg="1"/>
      <p:bldP spid="139" grpId="0" animBg="1"/>
      <p:bldP spid="140" grpId="0" animBg="1"/>
      <p:bldP spid="141" grpId="0" animBg="1"/>
      <p:bldP spid="144" grpId="0" animBg="1"/>
      <p:bldP spid="145" grpId="0" animBg="1"/>
      <p:bldP spid="146" grpId="0" animBg="1"/>
      <p:bldP spid="14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194953" y="579691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IsolationForest 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5A5FDB-B7E3-4870-881F-E7593D15C6CA}"/>
              </a:ext>
            </a:extLst>
          </p:cNvPr>
          <p:cNvSpPr txBox="1"/>
          <p:nvPr/>
        </p:nvSpPr>
        <p:spPr>
          <a:xfrm>
            <a:off x="3231785" y="5735129"/>
            <a:ext cx="6120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Liu, Fei Tony, Ting, Kai Ming and Zhou, </a:t>
            </a:r>
            <a:r>
              <a:rPr lang="en-US" sz="200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Zhi</a:t>
            </a:r>
            <a:r>
              <a:rPr lang="en-US" sz="20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-Hua. “Isolation forest.” Data Mining, 2008. ICDM’08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F3D2EA-CBC4-8CA4-AF0A-8191A82F6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17" y="1783490"/>
            <a:ext cx="5631011" cy="310726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48BDA5-DCD2-B8C4-03C3-FD547F1C2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757" y="1294587"/>
            <a:ext cx="4034010" cy="39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8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059152" y="507264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IsolationForest 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E3D6504-A7CB-47F0-8F8A-5DC0FEECA310}"/>
                  </a:ext>
                </a:extLst>
              </p:cNvPr>
              <p:cNvSpPr/>
              <p:nvPr/>
            </p:nvSpPr>
            <p:spPr>
              <a:xfrm>
                <a:off x="550852" y="1991157"/>
                <a:ext cx="9308371" cy="4154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Выбираем число деревьев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lvl="2">
                  <a:buClr>
                    <a:schemeClr val="bg2"/>
                  </a:buClr>
                </a:pP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marL="342900" indent="-342900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Садим деревья на подмножестве данных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lvl="1">
                  <a:buClr>
                    <a:schemeClr val="bg2"/>
                  </a:buClr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Максимальная глубина дерева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ontserrat" panose="00000500000000000000" pitchFamily="2" charset="-52"/>
                            <a:cs typeface="Montserrat" panose="00000500000000000000" pitchFamily="2" charset="-5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ontserrat" panose="00000500000000000000" pitchFamily="2" charset="-52"/>
                                <a:cs typeface="Montserrat" panose="00000500000000000000" pitchFamily="2" charset="-5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ontserrat" panose="00000500000000000000" pitchFamily="2" charset="-52"/>
                                <a:cs typeface="Montserrat" panose="00000500000000000000" pitchFamily="2" charset="-52"/>
                              </a:rPr>
                              <m:t>log</m:t>
                            </m:r>
                          </m:e>
                          <m:sub>
                            <m:r>
                              <a:rPr lang="ru-RU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Montserrat" panose="00000500000000000000" pitchFamily="2" charset="-52"/>
                                <a:cs typeface="Montserrat" panose="00000500000000000000" pitchFamily="2" charset="-52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ontserrat" panose="00000500000000000000" pitchFamily="2" charset="-52"/>
                            <a:cs typeface="Montserrat" panose="00000500000000000000" pitchFamily="2" charset="-52"/>
                          </a:rPr>
                          <m:t>𝑚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lvl="1">
                  <a:buClr>
                    <a:schemeClr val="bg2"/>
                  </a:buClr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Минимальное число объектов на листе 1 </a:t>
                </a:r>
                <a:endParaRPr lang="en-US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lvl="1">
                  <a:buClr>
                    <a:schemeClr val="bg2"/>
                  </a:buClr>
                </a:pP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Случайным образом выбираем признак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Случайным образом выбираем разбиение по признаку</a:t>
                </a:r>
                <a14:m>
                  <m:oMath xmlns:m="http://schemas.openxmlformats.org/officeDocument/2006/math"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marL="342900" indent="-342900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Оцениваем средний путь каждой точки до листа</a:t>
                </a:r>
                <a:endParaRPr lang="en-US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E3D6504-A7CB-47F0-8F8A-5DC0FEECA3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2" y="1991157"/>
                <a:ext cx="9308371" cy="4154984"/>
              </a:xfrm>
              <a:prstGeom prst="rect">
                <a:avLst/>
              </a:prstGeom>
              <a:blipFill>
                <a:blip r:embed="rId4"/>
                <a:stretch>
                  <a:fillRect l="-982" t="-1028" b="-26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04BE0A8-3014-DC1F-3A52-103D7B926E01}"/>
                  </a:ext>
                </a:extLst>
              </p:cNvPr>
              <p:cNvSpPr/>
              <p:nvPr/>
            </p:nvSpPr>
            <p:spPr>
              <a:xfrm>
                <a:off x="3884381" y="1243745"/>
                <a:ext cx="3410036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𝑿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 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признаки</a:t>
                </a: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A04BE0A8-3014-DC1F-3A52-103D7B926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381" y="1243745"/>
                <a:ext cx="3410036" cy="513282"/>
              </a:xfrm>
              <a:prstGeom prst="rect">
                <a:avLst/>
              </a:prstGeom>
              <a:blipFill>
                <a:blip r:embed="rId5"/>
                <a:stretch>
                  <a:fillRect r="-1607" b="-26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79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149686" y="851295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IsolationForest 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F04E2B-82AB-40D7-8571-47A2DEE5E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893" y="1837388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F2DA88-1D14-4848-8C18-493CC035B6F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3726" y="1837388"/>
            <a:ext cx="3352800" cy="3352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0AA407-786D-466E-88E8-C9DF47F9263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559" y="1837388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8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149686" y="851295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IsolationForest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F837C9-63C9-4E67-A40D-9C85337A7FDB}"/>
              </a:ext>
            </a:extLst>
          </p:cNvPr>
          <p:cNvSpPr txBox="1"/>
          <p:nvPr/>
        </p:nvSpPr>
        <p:spPr>
          <a:xfrm>
            <a:off x="650441" y="1850664"/>
            <a:ext cx="8359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tr-TR" sz="2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sklearn.ensemble </a:t>
            </a:r>
            <a:r>
              <a:rPr lang="tr-TR" sz="24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tr-TR" sz="2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IsolationForest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422BDF1-3CF1-4CC9-979C-658D642B2CFD}"/>
              </a:ext>
            </a:extLst>
          </p:cNvPr>
          <p:cNvSpPr/>
          <p:nvPr/>
        </p:nvSpPr>
        <p:spPr>
          <a:xfrm>
            <a:off x="859818" y="2483959"/>
            <a:ext cx="105199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IF = 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IsolationForest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contamination=contamination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                    n_estimators = n_estimators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                        random_state=</a:t>
            </a:r>
            <a:r>
              <a:rPr lang="tr-TR" sz="200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42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F0ADEFB-5DCD-4FA7-8BA1-B12C312A7CBC}"/>
              </a:ext>
            </a:extLst>
          </p:cNvPr>
          <p:cNvSpPr/>
          <p:nvPr/>
        </p:nvSpPr>
        <p:spPr>
          <a:xfrm>
            <a:off x="859818" y="3481200"/>
            <a:ext cx="1470274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IF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5D8A4AD-FA1C-4D43-BC65-424A90CE0B8A}"/>
              </a:ext>
            </a:extLst>
          </p:cNvPr>
          <p:cNvSpPr/>
          <p:nvPr/>
        </p:nvSpPr>
        <p:spPr>
          <a:xfrm>
            <a:off x="845763" y="4036481"/>
            <a:ext cx="2079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IF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.predict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96ACDA9-8A8C-4731-A760-7004E9BF02A3}"/>
              </a:ext>
            </a:extLst>
          </p:cNvPr>
          <p:cNvSpPr/>
          <p:nvPr/>
        </p:nvSpPr>
        <p:spPr>
          <a:xfrm>
            <a:off x="7158831" y="3611034"/>
            <a:ext cx="4220974" cy="2682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{'bootstrap': False,</a:t>
            </a:r>
          </a:p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 'contamination': 0.150001,</a:t>
            </a:r>
          </a:p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max_features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1.0,</a:t>
            </a:r>
          </a:p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max_samples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'auto',</a:t>
            </a:r>
          </a:p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n_estimators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100,</a:t>
            </a:r>
          </a:p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n_jobs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None,</a:t>
            </a:r>
          </a:p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random_state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42,</a:t>
            </a:r>
          </a:p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 'verbose': 0,</a:t>
            </a:r>
          </a:p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 '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warm_start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': False}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422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792162" y="1454953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Google </a:t>
            </a:r>
            <a:r>
              <a:rPr lang="en-US" sz="399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Golab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2002104" y="2943215"/>
            <a:ext cx="95772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https://colab.research.google.com/drive/1Yv8-EQRwjg4USdmX3V6zWagcGBx6dNSM?usp=sharing</a:t>
            </a:r>
            <a:r>
              <a:rPr lang="ru-RU" sz="28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7BB1B-4293-4C66-B4B4-D2A04B3B1A05}"/>
              </a:ext>
            </a:extLst>
          </p:cNvPr>
          <p:cNvSpPr txBox="1"/>
          <p:nvPr/>
        </p:nvSpPr>
        <p:spPr>
          <a:xfrm>
            <a:off x="1028700" y="2378747"/>
            <a:ext cx="8785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Montserrat" panose="00000500000000000000" pitchFamily="2" charset="-52"/>
              </a:rPr>
              <a:t>Anomaly Detection vs Generated Data</a:t>
            </a:r>
            <a:endParaRPr lang="ru-RU" sz="2800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28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Статистический подход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Метрический подход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Случайные проекции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Рефлексия</a:t>
            </a:r>
            <a:endParaRPr sz="2261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552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2.09 Поиск Аномалий</a:t>
            </a:r>
          </a:p>
        </p:txBody>
      </p:sp>
    </p:spTree>
    <p:extLst>
      <p:ext uri="{BB962C8B-B14F-4D97-AF65-F5344CB8AC3E}">
        <p14:creationId xmlns:p14="http://schemas.microsoft.com/office/powerpoint/2010/main" val="2862182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589718"/>
            <a:ext cx="4657411" cy="933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159514" y="1545831"/>
            <a:ext cx="2808514" cy="947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с учителем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8A0A261-3F83-EDD1-823F-BC6F6A0078CB}"/>
              </a:ext>
            </a:extLst>
          </p:cNvPr>
          <p:cNvSpPr/>
          <p:nvPr/>
        </p:nvSpPr>
        <p:spPr>
          <a:xfrm>
            <a:off x="7271599" y="1521523"/>
            <a:ext cx="2736560" cy="706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без учителя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9D904-DB12-9B00-A912-208907FDFE5F}"/>
              </a:ext>
            </a:extLst>
          </p:cNvPr>
          <p:cNvSpPr txBox="1"/>
          <p:nvPr/>
        </p:nvSpPr>
        <p:spPr>
          <a:xfrm>
            <a:off x="8756603" y="1032693"/>
            <a:ext cx="1742785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 flipH="1">
            <a:off x="3563771" y="1386725"/>
            <a:ext cx="795988" cy="15910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C7518C3-DD6E-30FC-00D1-8227C0D3B050}"/>
              </a:ext>
            </a:extLst>
          </p:cNvPr>
          <p:cNvCxnSpPr>
            <a:cxnSpLocks/>
            <a:stCxn id="2" idx="5"/>
            <a:endCxn id="5" idx="0"/>
          </p:cNvCxnSpPr>
          <p:nvPr/>
        </p:nvCxnSpPr>
        <p:spPr>
          <a:xfrm>
            <a:off x="7653046" y="1386725"/>
            <a:ext cx="986833" cy="1347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E5FB6BF-AF69-43A5-51BB-00021F973327}"/>
              </a:ext>
            </a:extLst>
          </p:cNvPr>
          <p:cNvSpPr txBox="1"/>
          <p:nvPr/>
        </p:nvSpPr>
        <p:spPr>
          <a:xfrm>
            <a:off x="525092" y="681091"/>
            <a:ext cx="3268844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 +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есть что предсказывать 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D5BD3D9-915C-BB11-4356-EF1DA8FB4F9B}"/>
              </a:ext>
            </a:extLst>
          </p:cNvPr>
          <p:cNvSpPr/>
          <p:nvPr/>
        </p:nvSpPr>
        <p:spPr>
          <a:xfrm>
            <a:off x="3314597" y="3226478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Классификация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FD6BF87-2D2D-26CD-0E8D-A77E0D3D4444}"/>
              </a:ext>
            </a:extLst>
          </p:cNvPr>
          <p:cNvSpPr/>
          <p:nvPr/>
        </p:nvSpPr>
        <p:spPr>
          <a:xfrm>
            <a:off x="56446" y="3225890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Регрессия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4CB09F-8664-1EDB-EC2D-0A17DDCB3615}"/>
              </a:ext>
            </a:extLst>
          </p:cNvPr>
          <p:cNvSpPr txBox="1"/>
          <p:nvPr/>
        </p:nvSpPr>
        <p:spPr>
          <a:xfrm>
            <a:off x="4149663" y="2431832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дискретное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8BC14D-78B4-8181-45C8-EE4D7CB0763F}"/>
              </a:ext>
            </a:extLst>
          </p:cNvPr>
          <p:cNvSpPr txBox="1"/>
          <p:nvPr/>
        </p:nvSpPr>
        <p:spPr>
          <a:xfrm>
            <a:off x="122800" y="2303087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непрерывное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07B58580-B645-D494-A0E0-96766665EFF9}"/>
              </a:ext>
            </a:extLst>
          </p:cNvPr>
          <p:cNvCxnSpPr>
            <a:cxnSpLocks/>
            <a:stCxn id="3" idx="4"/>
            <a:endCxn id="20" idx="0"/>
          </p:cNvCxnSpPr>
          <p:nvPr/>
        </p:nvCxnSpPr>
        <p:spPr>
          <a:xfrm>
            <a:off x="3563771" y="2493328"/>
            <a:ext cx="1318369" cy="7331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417B503A-DF36-AD4F-FAF8-819BE87898B2}"/>
              </a:ext>
            </a:extLst>
          </p:cNvPr>
          <p:cNvCxnSpPr>
            <a:cxnSpLocks/>
            <a:stCxn id="3" idx="4"/>
            <a:endCxn id="22" idx="0"/>
          </p:cNvCxnSpPr>
          <p:nvPr/>
        </p:nvCxnSpPr>
        <p:spPr>
          <a:xfrm flipH="1">
            <a:off x="1623989" y="2493328"/>
            <a:ext cx="1939782" cy="73256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Овал 46">
            <a:extLst>
              <a:ext uri="{FF2B5EF4-FFF2-40B4-BE49-F238E27FC236}">
                <a16:creationId xmlns:a16="http://schemas.microsoft.com/office/drawing/2014/main" id="{27A34802-8540-6E4D-F59A-F114CDD52C7E}"/>
              </a:ext>
            </a:extLst>
          </p:cNvPr>
          <p:cNvSpPr/>
          <p:nvPr/>
        </p:nvSpPr>
        <p:spPr>
          <a:xfrm>
            <a:off x="6517021" y="2932585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Кластеризация</a:t>
            </a: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31E20D9F-E55E-E6EB-3765-792BFDC57FE9}"/>
              </a:ext>
            </a:extLst>
          </p:cNvPr>
          <p:cNvSpPr/>
          <p:nvPr/>
        </p:nvSpPr>
        <p:spPr>
          <a:xfrm>
            <a:off x="9613991" y="3142424"/>
            <a:ext cx="2545821" cy="865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Уменьшение размерности</a:t>
            </a: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14A73498-2895-2AFC-A2BA-BD0EC0D42C14}"/>
              </a:ext>
            </a:extLst>
          </p:cNvPr>
          <p:cNvCxnSpPr>
            <a:cxnSpLocks/>
          </p:cNvCxnSpPr>
          <p:nvPr/>
        </p:nvCxnSpPr>
        <p:spPr>
          <a:xfrm flipH="1">
            <a:off x="8047784" y="2228001"/>
            <a:ext cx="555315" cy="7045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8BE6CD25-FEA7-C4AA-1E42-E00C93EA9B85}"/>
              </a:ext>
            </a:extLst>
          </p:cNvPr>
          <p:cNvCxnSpPr>
            <a:cxnSpLocks/>
            <a:stCxn id="5" idx="4"/>
            <a:endCxn id="48" idx="0"/>
          </p:cNvCxnSpPr>
          <p:nvPr/>
        </p:nvCxnSpPr>
        <p:spPr>
          <a:xfrm>
            <a:off x="8639879" y="2228001"/>
            <a:ext cx="2247023" cy="914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47136" y="3637987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8812" y="4002039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3229344" y="3621703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3256001" y="3978247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7388112" y="3447064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518239" y="4106617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F3E37CF-4A15-B58E-A4CC-4497B52D1AA8}"/>
              </a:ext>
            </a:extLst>
          </p:cNvPr>
          <p:cNvSpPr txBox="1"/>
          <p:nvPr/>
        </p:nvSpPr>
        <p:spPr>
          <a:xfrm>
            <a:off x="10098822" y="1890945"/>
            <a:ext cx="188437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взаимосвязь признаков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093AC8-94F9-0768-B9E5-3E7286DA60DA}"/>
              </a:ext>
            </a:extLst>
          </p:cNvPr>
          <p:cNvSpPr txBox="1"/>
          <p:nvPr/>
        </p:nvSpPr>
        <p:spPr>
          <a:xfrm>
            <a:off x="6313977" y="2232897"/>
            <a:ext cx="188437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Схожести 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-7628" y="4635716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CC70811-FEB7-5881-B7EF-93085DB649E9}"/>
              </a:ext>
            </a:extLst>
          </p:cNvPr>
          <p:cNvSpPr txBox="1"/>
          <p:nvPr/>
        </p:nvSpPr>
        <p:spPr>
          <a:xfrm>
            <a:off x="3408353" y="4619432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9890039" y="4749248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9890039" y="566004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6856710" y="387990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6883367" y="4250502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6883366" y="4621095"/>
            <a:ext cx="2565433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6935212" y="4944148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E01C3-EC69-A668-9EF9-82DA9914ECC6}"/>
              </a:ext>
            </a:extLst>
          </p:cNvPr>
          <p:cNvSpPr txBox="1"/>
          <p:nvPr/>
        </p:nvSpPr>
        <p:spPr>
          <a:xfrm>
            <a:off x="1866531" y="4925773"/>
            <a:ext cx="5589636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D7852-6565-6437-EC55-0DFDB3CBF8DF}"/>
              </a:ext>
            </a:extLst>
          </p:cNvPr>
          <p:cNvSpPr txBox="1"/>
          <p:nvPr/>
        </p:nvSpPr>
        <p:spPr>
          <a:xfrm>
            <a:off x="3178463" y="5214841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7AD4E5-08ED-AFCA-928A-D7DA34398F71}"/>
              </a:ext>
            </a:extLst>
          </p:cNvPr>
          <p:cNvSpPr txBox="1"/>
          <p:nvPr/>
        </p:nvSpPr>
        <p:spPr>
          <a:xfrm>
            <a:off x="9448798" y="5913211"/>
            <a:ext cx="3135085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Дискриминантный Анализ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77164-4D71-17FF-0784-D6213D878C46}"/>
              </a:ext>
            </a:extLst>
          </p:cNvPr>
          <p:cNvSpPr txBox="1"/>
          <p:nvPr/>
        </p:nvSpPr>
        <p:spPr>
          <a:xfrm>
            <a:off x="3314597" y="5762420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DB603-3F4F-FA32-B5D6-2F9DC319AD36}"/>
              </a:ext>
            </a:extLst>
          </p:cNvPr>
          <p:cNvSpPr txBox="1"/>
          <p:nvPr/>
        </p:nvSpPr>
        <p:spPr>
          <a:xfrm>
            <a:off x="-225470" y="5120935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A40BAB-5387-1454-85D1-D55440482C7F}"/>
              </a:ext>
            </a:extLst>
          </p:cNvPr>
          <p:cNvSpPr txBox="1"/>
          <p:nvPr/>
        </p:nvSpPr>
        <p:spPr>
          <a:xfrm rot="16200000">
            <a:off x="7818307" y="4850089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Ядреный метод главных компонент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6C11CF-7A69-0C2E-B3A9-AB6C5678021B}"/>
              </a:ext>
            </a:extLst>
          </p:cNvPr>
          <p:cNvSpPr txBox="1"/>
          <p:nvPr/>
        </p:nvSpPr>
        <p:spPr>
          <a:xfrm>
            <a:off x="3368977" y="6059643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EBA18F-F797-3502-600F-8138E378A5B8}"/>
              </a:ext>
            </a:extLst>
          </p:cNvPr>
          <p:cNvSpPr txBox="1"/>
          <p:nvPr/>
        </p:nvSpPr>
        <p:spPr>
          <a:xfrm>
            <a:off x="-171090" y="5418158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EBA18F-F797-3502-600F-8138E378A5B8}"/>
              </a:ext>
            </a:extLst>
          </p:cNvPr>
          <p:cNvSpPr txBox="1"/>
          <p:nvPr/>
        </p:nvSpPr>
        <p:spPr>
          <a:xfrm rot="1552697">
            <a:off x="1327510" y="5964259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Ансамбли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B8A0A261-3F83-EDD1-823F-BC6F6A0078CB}"/>
              </a:ext>
            </a:extLst>
          </p:cNvPr>
          <p:cNvSpPr/>
          <p:nvPr/>
        </p:nvSpPr>
        <p:spPr>
          <a:xfrm>
            <a:off x="6808364" y="5323438"/>
            <a:ext cx="2736560" cy="642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Поиск Аномалий</a:t>
            </a:r>
          </a:p>
        </p:txBody>
      </p:sp>
    </p:spTree>
    <p:extLst>
      <p:ext uri="{BB962C8B-B14F-4D97-AF65-F5344CB8AC3E}">
        <p14:creationId xmlns:p14="http://schemas.microsoft.com/office/powerpoint/2010/main" val="33892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469688"/>
            <a:ext cx="4657411" cy="1053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80371" y="825381"/>
            <a:ext cx="2808514" cy="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Линейные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2" idx="3"/>
            <a:endCxn id="3" idx="6"/>
          </p:cNvCxnSpPr>
          <p:nvPr/>
        </p:nvCxnSpPr>
        <p:spPr>
          <a:xfrm flipH="1" flipV="1">
            <a:off x="3088885" y="1068331"/>
            <a:ext cx="1270874" cy="30081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89919" y="1413413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51595" y="1777465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-30483" y="2386224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-3826" y="2742768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4284152" y="2521311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6274" y="3420269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3538431" y="3870398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3933774" y="4213845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3933774" y="512701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3900145" y="2851000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3900145" y="3194447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8864221" y="1296103"/>
            <a:ext cx="2580254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3933774" y="348747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29766AD-7137-4615-94BC-E87D7EBCC064}"/>
              </a:ext>
            </a:extLst>
          </p:cNvPr>
          <p:cNvSpPr/>
          <p:nvPr/>
        </p:nvSpPr>
        <p:spPr>
          <a:xfrm>
            <a:off x="3231785" y="1997884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Метрические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DFFA778-052F-7A6F-4571-DB4FA8F74855}"/>
              </a:ext>
            </a:extLst>
          </p:cNvPr>
          <p:cNvSpPr/>
          <p:nvPr/>
        </p:nvSpPr>
        <p:spPr>
          <a:xfrm>
            <a:off x="8335108" y="679602"/>
            <a:ext cx="3796386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Вероятностные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1577E88-C319-13FC-E606-363D58C9C984}"/>
              </a:ext>
            </a:extLst>
          </p:cNvPr>
          <p:cNvCxnSpPr>
            <a:cxnSpLocks/>
            <a:stCxn id="2" idx="4"/>
            <a:endCxn id="8" idx="0"/>
          </p:cNvCxnSpPr>
          <p:nvPr/>
        </p:nvCxnSpPr>
        <p:spPr>
          <a:xfrm flipH="1">
            <a:off x="5051025" y="1523470"/>
            <a:ext cx="955378" cy="4744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5ED3953-76C2-228C-39F7-EB006E65DB29}"/>
              </a:ext>
            </a:extLst>
          </p:cNvPr>
          <p:cNvCxnSpPr>
            <a:cxnSpLocks/>
            <a:stCxn id="2" idx="5"/>
            <a:endCxn id="10" idx="4"/>
          </p:cNvCxnSpPr>
          <p:nvPr/>
        </p:nvCxnSpPr>
        <p:spPr>
          <a:xfrm flipV="1">
            <a:off x="7653046" y="1165501"/>
            <a:ext cx="2580255" cy="2036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BF7D6991-2C00-5A59-3C12-07688E588BE0}"/>
              </a:ext>
            </a:extLst>
          </p:cNvPr>
          <p:cNvCxnSpPr>
            <a:cxnSpLocks/>
            <a:stCxn id="2" idx="4"/>
            <a:endCxn id="38" idx="2"/>
          </p:cNvCxnSpPr>
          <p:nvPr/>
        </p:nvCxnSpPr>
        <p:spPr>
          <a:xfrm>
            <a:off x="6006403" y="1523470"/>
            <a:ext cx="1967060" cy="146468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7973463" y="2745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Деревья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01DAA-AF50-4125-0DAF-4D6F6037EFD9}"/>
              </a:ext>
            </a:extLst>
          </p:cNvPr>
          <p:cNvSpPr txBox="1"/>
          <p:nvPr/>
        </p:nvSpPr>
        <p:spPr>
          <a:xfrm>
            <a:off x="6989933" y="1610865"/>
            <a:ext cx="5454211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E0A26-0979-BDD0-0507-38F93EEA6073}"/>
              </a:ext>
            </a:extLst>
          </p:cNvPr>
          <p:cNvSpPr txBox="1"/>
          <p:nvPr/>
        </p:nvSpPr>
        <p:spPr>
          <a:xfrm>
            <a:off x="8007093" y="1874047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1BFAE-8FF5-3A5A-0B42-772898C95F82}"/>
              </a:ext>
            </a:extLst>
          </p:cNvPr>
          <p:cNvSpPr txBox="1"/>
          <p:nvPr/>
        </p:nvSpPr>
        <p:spPr>
          <a:xfrm>
            <a:off x="-153494" y="3958948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574CC-EC2C-4D80-056D-B7FFA057401A}"/>
              </a:ext>
            </a:extLst>
          </p:cNvPr>
          <p:cNvSpPr txBox="1"/>
          <p:nvPr/>
        </p:nvSpPr>
        <p:spPr>
          <a:xfrm rot="1430477">
            <a:off x="2009380" y="509071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3432E1-8891-5D88-875B-61FAF0D88DF4}"/>
              </a:ext>
            </a:extLst>
          </p:cNvPr>
          <p:cNvSpPr txBox="1"/>
          <p:nvPr/>
        </p:nvSpPr>
        <p:spPr>
          <a:xfrm rot="1561318">
            <a:off x="1490975" y="5280106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Ядреный метод главных компонент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4111D8-C930-B220-4487-D17F0C062518}"/>
              </a:ext>
            </a:extLst>
          </p:cNvPr>
          <p:cNvSpPr txBox="1"/>
          <p:nvPr/>
        </p:nvSpPr>
        <p:spPr>
          <a:xfrm>
            <a:off x="8007093" y="337410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6703463" y="4142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anose="00000500000000000000" pitchFamily="2" charset="-52"/>
              </a:rPr>
              <a:t>Ансамбли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7680420" y="4715413"/>
            <a:ext cx="188545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Голосование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7878955" y="5032913"/>
            <a:ext cx="1208985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Бэггинг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7516489" y="5350413"/>
            <a:ext cx="2137124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Случайный Лес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6835185" y="5861235"/>
            <a:ext cx="329652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Адаптивный </a:t>
            </a:r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Бустинг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Градиентный </a:t>
            </a:r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Бустинг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8072461" y="5614043"/>
            <a:ext cx="118654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Стэкинг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4111D8-C930-B220-4487-D17F0C062518}"/>
              </a:ext>
            </a:extLst>
          </p:cNvPr>
          <p:cNvSpPr txBox="1"/>
          <p:nvPr/>
        </p:nvSpPr>
        <p:spPr>
          <a:xfrm>
            <a:off x="8059905" y="240387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Elliptic Envelope</a:t>
            </a:r>
            <a:endParaRPr lang="ru-RU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4111D8-C930-B220-4487-D17F0C062518}"/>
              </a:ext>
            </a:extLst>
          </p:cNvPr>
          <p:cNvSpPr txBox="1"/>
          <p:nvPr/>
        </p:nvSpPr>
        <p:spPr>
          <a:xfrm>
            <a:off x="3232899" y="6177658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Local Outlier Factor</a:t>
            </a:r>
            <a:endParaRPr lang="ru-RU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4111D8-C930-B220-4487-D17F0C062518}"/>
              </a:ext>
            </a:extLst>
          </p:cNvPr>
          <p:cNvSpPr txBox="1"/>
          <p:nvPr/>
        </p:nvSpPr>
        <p:spPr>
          <a:xfrm>
            <a:off x="6590592" y="6460434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Isolation Forest</a:t>
            </a:r>
            <a:endParaRPr lang="ru-RU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1646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ML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46958" y="1382348"/>
            <a:ext cx="11346429" cy="3311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sym typeface="Montserrat"/>
              </a:rPr>
              <a:t>Ансамблевые Методы </a:t>
            </a:r>
          </a:p>
          <a:p>
            <a:pPr marL="478764" indent="-380019">
              <a:lnSpc>
                <a:spcPct val="115000"/>
              </a:lnSpc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sym typeface="Montserrat"/>
              </a:rPr>
              <a:t>Методы </a:t>
            </a:r>
            <a:r>
              <a:rPr lang="ru-RU" sz="2800" b="1" dirty="0" err="1">
                <a:solidFill>
                  <a:schemeClr val="bg1"/>
                </a:solidFill>
                <a:latin typeface="Montserrat" panose="020B0604020202020204" charset="-52"/>
                <a:sym typeface="Montserrat"/>
              </a:rPr>
              <a:t>Бустинга</a:t>
            </a:r>
            <a:endParaRPr lang="ru-RU" sz="2800" b="1" dirty="0">
              <a:solidFill>
                <a:schemeClr val="bg1"/>
              </a:solidFill>
              <a:latin typeface="Montserrat" panose="020B0604020202020204" charset="-52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AdaBoost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800100" lvl="1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Слабые модели, Обновление весов при ошибках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Gradient Boosting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800100" lvl="1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Слабые модели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Прогноз остатков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Функция ошибки</a:t>
            </a:r>
            <a:endParaRPr lang="tr-TR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Есть </a:t>
            </a:r>
            <a:r>
              <a:rPr lang="en-US" sz="32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XGBoost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LightGBM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boost, </a:t>
            </a:r>
            <a:r>
              <a:rPr lang="en-US" sz="32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CatBoost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22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45359" y="1331548"/>
            <a:ext cx="10789790" cy="3854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Поиск Аномалий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Выбросы и Новинки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Кластеризация?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 / кодировщики?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Статистический подход</a:t>
            </a:r>
            <a:endParaRPr lang="tr-TR" sz="2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Рисуем Эллипс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Метрический подход</a:t>
            </a:r>
            <a:endParaRPr lang="tr-TR" sz="2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Считаем плотность у соседей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Случайные Проекции</a:t>
            </a:r>
            <a:endParaRPr lang="tr-TR" sz="2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Садим случайный лес, но не для классификации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10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6;p31"/>
          <p:cNvSpPr txBox="1"/>
          <p:nvPr/>
        </p:nvSpPr>
        <p:spPr>
          <a:xfrm>
            <a:off x="371192" y="1924679"/>
            <a:ext cx="11688024" cy="7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https://app.pachca.com/chats/4904913?thread_id=767548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589718"/>
            <a:ext cx="4657411" cy="933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159514" y="1545831"/>
            <a:ext cx="2808514" cy="947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с учителем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8A0A261-3F83-EDD1-823F-BC6F6A0078CB}"/>
              </a:ext>
            </a:extLst>
          </p:cNvPr>
          <p:cNvSpPr/>
          <p:nvPr/>
        </p:nvSpPr>
        <p:spPr>
          <a:xfrm>
            <a:off x="7271599" y="1521523"/>
            <a:ext cx="2736560" cy="706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без учителя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9D904-DB12-9B00-A912-208907FDFE5F}"/>
              </a:ext>
            </a:extLst>
          </p:cNvPr>
          <p:cNvSpPr txBox="1"/>
          <p:nvPr/>
        </p:nvSpPr>
        <p:spPr>
          <a:xfrm>
            <a:off x="8756603" y="1032693"/>
            <a:ext cx="1742785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 flipH="1">
            <a:off x="3563771" y="1386725"/>
            <a:ext cx="795988" cy="15910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C7518C3-DD6E-30FC-00D1-8227C0D3B050}"/>
              </a:ext>
            </a:extLst>
          </p:cNvPr>
          <p:cNvCxnSpPr>
            <a:cxnSpLocks/>
            <a:stCxn id="2" idx="5"/>
            <a:endCxn id="5" idx="0"/>
          </p:cNvCxnSpPr>
          <p:nvPr/>
        </p:nvCxnSpPr>
        <p:spPr>
          <a:xfrm>
            <a:off x="7653046" y="1386725"/>
            <a:ext cx="986833" cy="1347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E5FB6BF-AF69-43A5-51BB-00021F973327}"/>
              </a:ext>
            </a:extLst>
          </p:cNvPr>
          <p:cNvSpPr txBox="1"/>
          <p:nvPr/>
        </p:nvSpPr>
        <p:spPr>
          <a:xfrm>
            <a:off x="525092" y="681091"/>
            <a:ext cx="3268844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 +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есть что предсказывать 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D5BD3D9-915C-BB11-4356-EF1DA8FB4F9B}"/>
              </a:ext>
            </a:extLst>
          </p:cNvPr>
          <p:cNvSpPr/>
          <p:nvPr/>
        </p:nvSpPr>
        <p:spPr>
          <a:xfrm>
            <a:off x="3314597" y="3226478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Классификация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FD6BF87-2D2D-26CD-0E8D-A77E0D3D4444}"/>
              </a:ext>
            </a:extLst>
          </p:cNvPr>
          <p:cNvSpPr/>
          <p:nvPr/>
        </p:nvSpPr>
        <p:spPr>
          <a:xfrm>
            <a:off x="56446" y="3225890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Регрессия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4CB09F-8664-1EDB-EC2D-0A17DDCB3615}"/>
              </a:ext>
            </a:extLst>
          </p:cNvPr>
          <p:cNvSpPr txBox="1"/>
          <p:nvPr/>
        </p:nvSpPr>
        <p:spPr>
          <a:xfrm>
            <a:off x="4149663" y="2431832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дискретное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8BC14D-78B4-8181-45C8-EE4D7CB0763F}"/>
              </a:ext>
            </a:extLst>
          </p:cNvPr>
          <p:cNvSpPr txBox="1"/>
          <p:nvPr/>
        </p:nvSpPr>
        <p:spPr>
          <a:xfrm>
            <a:off x="122800" y="2303087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непрерывное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07B58580-B645-D494-A0E0-96766665EFF9}"/>
              </a:ext>
            </a:extLst>
          </p:cNvPr>
          <p:cNvCxnSpPr>
            <a:cxnSpLocks/>
            <a:stCxn id="3" idx="4"/>
            <a:endCxn id="20" idx="0"/>
          </p:cNvCxnSpPr>
          <p:nvPr/>
        </p:nvCxnSpPr>
        <p:spPr>
          <a:xfrm>
            <a:off x="3563771" y="2493328"/>
            <a:ext cx="1318369" cy="7331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417B503A-DF36-AD4F-FAF8-819BE87898B2}"/>
              </a:ext>
            </a:extLst>
          </p:cNvPr>
          <p:cNvCxnSpPr>
            <a:cxnSpLocks/>
            <a:stCxn id="3" idx="4"/>
            <a:endCxn id="22" idx="0"/>
          </p:cNvCxnSpPr>
          <p:nvPr/>
        </p:nvCxnSpPr>
        <p:spPr>
          <a:xfrm flipH="1">
            <a:off x="1623989" y="2493328"/>
            <a:ext cx="1939782" cy="73256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Овал 46">
            <a:extLst>
              <a:ext uri="{FF2B5EF4-FFF2-40B4-BE49-F238E27FC236}">
                <a16:creationId xmlns:a16="http://schemas.microsoft.com/office/drawing/2014/main" id="{27A34802-8540-6E4D-F59A-F114CDD52C7E}"/>
              </a:ext>
            </a:extLst>
          </p:cNvPr>
          <p:cNvSpPr/>
          <p:nvPr/>
        </p:nvSpPr>
        <p:spPr>
          <a:xfrm>
            <a:off x="6517021" y="2932585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Кластеризация</a:t>
            </a: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31E20D9F-E55E-E6EB-3765-792BFDC57FE9}"/>
              </a:ext>
            </a:extLst>
          </p:cNvPr>
          <p:cNvSpPr/>
          <p:nvPr/>
        </p:nvSpPr>
        <p:spPr>
          <a:xfrm>
            <a:off x="9613991" y="3142424"/>
            <a:ext cx="2545821" cy="865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Уменьшение размерности</a:t>
            </a: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14A73498-2895-2AFC-A2BA-BD0EC0D42C14}"/>
              </a:ext>
            </a:extLst>
          </p:cNvPr>
          <p:cNvCxnSpPr>
            <a:cxnSpLocks/>
          </p:cNvCxnSpPr>
          <p:nvPr/>
        </p:nvCxnSpPr>
        <p:spPr>
          <a:xfrm flipH="1">
            <a:off x="8047784" y="2228001"/>
            <a:ext cx="555315" cy="7045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8BE6CD25-FEA7-C4AA-1E42-E00C93EA9B85}"/>
              </a:ext>
            </a:extLst>
          </p:cNvPr>
          <p:cNvCxnSpPr>
            <a:cxnSpLocks/>
            <a:stCxn id="5" idx="4"/>
            <a:endCxn id="48" idx="0"/>
          </p:cNvCxnSpPr>
          <p:nvPr/>
        </p:nvCxnSpPr>
        <p:spPr>
          <a:xfrm>
            <a:off x="8639879" y="2228001"/>
            <a:ext cx="2247023" cy="914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47136" y="3637987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8812" y="4002039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3229344" y="3621703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3256001" y="3978247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7388112" y="3447064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518239" y="4106617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F3E37CF-4A15-B58E-A4CC-4497B52D1AA8}"/>
              </a:ext>
            </a:extLst>
          </p:cNvPr>
          <p:cNvSpPr txBox="1"/>
          <p:nvPr/>
        </p:nvSpPr>
        <p:spPr>
          <a:xfrm>
            <a:off x="10098822" y="1890945"/>
            <a:ext cx="188437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взаимосвязь признаков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093AC8-94F9-0768-B9E5-3E7286DA60DA}"/>
              </a:ext>
            </a:extLst>
          </p:cNvPr>
          <p:cNvSpPr txBox="1"/>
          <p:nvPr/>
        </p:nvSpPr>
        <p:spPr>
          <a:xfrm>
            <a:off x="6313977" y="2232897"/>
            <a:ext cx="188437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Схожести 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-7628" y="4635716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CC70811-FEB7-5881-B7EF-93085DB649E9}"/>
              </a:ext>
            </a:extLst>
          </p:cNvPr>
          <p:cNvSpPr txBox="1"/>
          <p:nvPr/>
        </p:nvSpPr>
        <p:spPr>
          <a:xfrm>
            <a:off x="3408353" y="4619432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9890039" y="4749248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9890039" y="566004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6856710" y="387990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6883367" y="4250502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6883366" y="4621095"/>
            <a:ext cx="2565433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6935212" y="4944148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E01C3-EC69-A668-9EF9-82DA9914ECC6}"/>
              </a:ext>
            </a:extLst>
          </p:cNvPr>
          <p:cNvSpPr txBox="1"/>
          <p:nvPr/>
        </p:nvSpPr>
        <p:spPr>
          <a:xfrm>
            <a:off x="1866531" y="4925773"/>
            <a:ext cx="5589636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D7852-6565-6437-EC55-0DFDB3CBF8DF}"/>
              </a:ext>
            </a:extLst>
          </p:cNvPr>
          <p:cNvSpPr txBox="1"/>
          <p:nvPr/>
        </p:nvSpPr>
        <p:spPr>
          <a:xfrm>
            <a:off x="3178463" y="5214841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7AD4E5-08ED-AFCA-928A-D7DA34398F71}"/>
              </a:ext>
            </a:extLst>
          </p:cNvPr>
          <p:cNvSpPr txBox="1"/>
          <p:nvPr/>
        </p:nvSpPr>
        <p:spPr>
          <a:xfrm>
            <a:off x="9448798" y="5913211"/>
            <a:ext cx="3135085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Дискриминантный Анализ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77164-4D71-17FF-0784-D6213D878C46}"/>
              </a:ext>
            </a:extLst>
          </p:cNvPr>
          <p:cNvSpPr txBox="1"/>
          <p:nvPr/>
        </p:nvSpPr>
        <p:spPr>
          <a:xfrm>
            <a:off x="3314597" y="5762420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DB603-3F4F-FA32-B5D6-2F9DC319AD36}"/>
              </a:ext>
            </a:extLst>
          </p:cNvPr>
          <p:cNvSpPr txBox="1"/>
          <p:nvPr/>
        </p:nvSpPr>
        <p:spPr>
          <a:xfrm>
            <a:off x="-225470" y="5120935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A40BAB-5387-1454-85D1-D55440482C7F}"/>
              </a:ext>
            </a:extLst>
          </p:cNvPr>
          <p:cNvSpPr txBox="1"/>
          <p:nvPr/>
        </p:nvSpPr>
        <p:spPr>
          <a:xfrm rot="16200000">
            <a:off x="7818307" y="4850089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Ядреный метод главных компонент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6C11CF-7A69-0C2E-B3A9-AB6C5678021B}"/>
              </a:ext>
            </a:extLst>
          </p:cNvPr>
          <p:cNvSpPr txBox="1"/>
          <p:nvPr/>
        </p:nvSpPr>
        <p:spPr>
          <a:xfrm>
            <a:off x="3368977" y="6059643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EBA18F-F797-3502-600F-8138E378A5B8}"/>
              </a:ext>
            </a:extLst>
          </p:cNvPr>
          <p:cNvSpPr txBox="1"/>
          <p:nvPr/>
        </p:nvSpPr>
        <p:spPr>
          <a:xfrm>
            <a:off x="-171090" y="5418158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EBA18F-F797-3502-600F-8138E378A5B8}"/>
              </a:ext>
            </a:extLst>
          </p:cNvPr>
          <p:cNvSpPr txBox="1"/>
          <p:nvPr/>
        </p:nvSpPr>
        <p:spPr>
          <a:xfrm rot="1552697">
            <a:off x="1327510" y="5964259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Ансамбли</a:t>
            </a:r>
          </a:p>
        </p:txBody>
      </p:sp>
    </p:spTree>
    <p:extLst>
      <p:ext uri="{BB962C8B-B14F-4D97-AF65-F5344CB8AC3E}">
        <p14:creationId xmlns:p14="http://schemas.microsoft.com/office/powerpoint/2010/main" val="272976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469688"/>
            <a:ext cx="4657411" cy="1053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80371" y="825381"/>
            <a:ext cx="2808514" cy="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Линейные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2" idx="3"/>
            <a:endCxn id="3" idx="6"/>
          </p:cNvCxnSpPr>
          <p:nvPr/>
        </p:nvCxnSpPr>
        <p:spPr>
          <a:xfrm flipH="1" flipV="1">
            <a:off x="3088885" y="1068331"/>
            <a:ext cx="1270874" cy="30081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89919" y="1413413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51595" y="1777465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-30483" y="2386224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-3826" y="2742768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4284152" y="2521311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6274" y="3420269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3538431" y="3870398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3933774" y="4213845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3933774" y="512701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3900145" y="2851000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3900145" y="3194447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8864221" y="1296103"/>
            <a:ext cx="2580254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3933774" y="348747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29766AD-7137-4615-94BC-E87D7EBCC064}"/>
              </a:ext>
            </a:extLst>
          </p:cNvPr>
          <p:cNvSpPr/>
          <p:nvPr/>
        </p:nvSpPr>
        <p:spPr>
          <a:xfrm>
            <a:off x="3231785" y="1997884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Метрические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DFFA778-052F-7A6F-4571-DB4FA8F74855}"/>
              </a:ext>
            </a:extLst>
          </p:cNvPr>
          <p:cNvSpPr/>
          <p:nvPr/>
        </p:nvSpPr>
        <p:spPr>
          <a:xfrm>
            <a:off x="8335108" y="679602"/>
            <a:ext cx="3796386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Вероятностные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1577E88-C319-13FC-E606-363D58C9C984}"/>
              </a:ext>
            </a:extLst>
          </p:cNvPr>
          <p:cNvCxnSpPr>
            <a:cxnSpLocks/>
            <a:stCxn id="2" idx="4"/>
            <a:endCxn id="8" idx="0"/>
          </p:cNvCxnSpPr>
          <p:nvPr/>
        </p:nvCxnSpPr>
        <p:spPr>
          <a:xfrm flipH="1">
            <a:off x="5051025" y="1523470"/>
            <a:ext cx="955378" cy="4744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5ED3953-76C2-228C-39F7-EB006E65DB29}"/>
              </a:ext>
            </a:extLst>
          </p:cNvPr>
          <p:cNvCxnSpPr>
            <a:cxnSpLocks/>
            <a:stCxn id="2" idx="5"/>
            <a:endCxn id="10" idx="4"/>
          </p:cNvCxnSpPr>
          <p:nvPr/>
        </p:nvCxnSpPr>
        <p:spPr>
          <a:xfrm flipV="1">
            <a:off x="7653046" y="1165501"/>
            <a:ext cx="2580255" cy="2036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BF7D6991-2C00-5A59-3C12-07688E588BE0}"/>
              </a:ext>
            </a:extLst>
          </p:cNvPr>
          <p:cNvCxnSpPr>
            <a:cxnSpLocks/>
            <a:stCxn id="2" idx="4"/>
            <a:endCxn id="38" idx="2"/>
          </p:cNvCxnSpPr>
          <p:nvPr/>
        </p:nvCxnSpPr>
        <p:spPr>
          <a:xfrm>
            <a:off x="6006403" y="1523470"/>
            <a:ext cx="1967060" cy="146468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7973463" y="2745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Деревья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01DAA-AF50-4125-0DAF-4D6F6037EFD9}"/>
              </a:ext>
            </a:extLst>
          </p:cNvPr>
          <p:cNvSpPr txBox="1"/>
          <p:nvPr/>
        </p:nvSpPr>
        <p:spPr>
          <a:xfrm>
            <a:off x="6989933" y="1610865"/>
            <a:ext cx="5454211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E0A26-0979-BDD0-0507-38F93EEA6073}"/>
              </a:ext>
            </a:extLst>
          </p:cNvPr>
          <p:cNvSpPr txBox="1"/>
          <p:nvPr/>
        </p:nvSpPr>
        <p:spPr>
          <a:xfrm>
            <a:off x="8007093" y="1982689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1BFAE-8FF5-3A5A-0B42-772898C95F82}"/>
              </a:ext>
            </a:extLst>
          </p:cNvPr>
          <p:cNvSpPr txBox="1"/>
          <p:nvPr/>
        </p:nvSpPr>
        <p:spPr>
          <a:xfrm>
            <a:off x="-153494" y="3958948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574CC-EC2C-4D80-056D-B7FFA057401A}"/>
              </a:ext>
            </a:extLst>
          </p:cNvPr>
          <p:cNvSpPr txBox="1"/>
          <p:nvPr/>
        </p:nvSpPr>
        <p:spPr>
          <a:xfrm rot="1430477">
            <a:off x="2009380" y="509071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3432E1-8891-5D88-875B-61FAF0D88DF4}"/>
              </a:ext>
            </a:extLst>
          </p:cNvPr>
          <p:cNvSpPr txBox="1"/>
          <p:nvPr/>
        </p:nvSpPr>
        <p:spPr>
          <a:xfrm rot="1561318">
            <a:off x="1490975" y="5280106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Ядреный метод главных компонент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4111D8-C930-B220-4487-D17F0C062518}"/>
              </a:ext>
            </a:extLst>
          </p:cNvPr>
          <p:cNvSpPr txBox="1"/>
          <p:nvPr/>
        </p:nvSpPr>
        <p:spPr>
          <a:xfrm>
            <a:off x="8007093" y="337410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Деревья Решений</a:t>
            </a: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6703463" y="4142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Montserrat" panose="00000500000000000000" pitchFamily="2" charset="-52"/>
              </a:rPr>
              <a:t>Ансамбли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7680420" y="4715413"/>
            <a:ext cx="188545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Голосование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7878955" y="5032913"/>
            <a:ext cx="1208985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Бэггинг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7516489" y="5350413"/>
            <a:ext cx="2137124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Случайный Лес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6835185" y="5861235"/>
            <a:ext cx="329652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Адаптивный </a:t>
            </a:r>
            <a:r>
              <a:rPr lang="ru-RU" b="1" dirty="0" err="1">
                <a:solidFill>
                  <a:schemeClr val="bg1"/>
                </a:solidFill>
                <a:latin typeface="Montserrat" panose="00000500000000000000" pitchFamily="2" charset="-52"/>
              </a:rPr>
              <a:t>Бустинг</a:t>
            </a:r>
            <a:endParaRPr lang="ru-RU" b="1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Градиентный </a:t>
            </a:r>
            <a:r>
              <a:rPr lang="ru-RU" b="1" dirty="0" err="1">
                <a:solidFill>
                  <a:schemeClr val="bg1"/>
                </a:solidFill>
                <a:latin typeface="Montserrat" panose="00000500000000000000" pitchFamily="2" charset="-52"/>
              </a:rPr>
              <a:t>Бустинг</a:t>
            </a:r>
            <a:endParaRPr lang="ru-RU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8072461" y="5614043"/>
            <a:ext cx="118654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Montserrat" panose="00000500000000000000" pitchFamily="2" charset="-52"/>
              </a:rPr>
              <a:t>Стэкинг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2942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505116" y="130035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505115" y="218289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  <p:sp>
        <p:nvSpPr>
          <p:cNvPr id="11" name="Google Shape;139;p26">
            <a:extLst>
              <a:ext uri="{FF2B5EF4-FFF2-40B4-BE49-F238E27FC236}">
                <a16:creationId xmlns:a16="http://schemas.microsoft.com/office/drawing/2014/main" id="{F352840C-215C-4A2B-9783-6E0D0C6BA886}"/>
              </a:ext>
            </a:extLst>
          </p:cNvPr>
          <p:cNvSpPr txBox="1"/>
          <p:nvPr/>
        </p:nvSpPr>
        <p:spPr>
          <a:xfrm>
            <a:off x="2505114" y="3603993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 там </a:t>
            </a:r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Kaggle?</a:t>
            </a:r>
            <a:endParaRPr lang="ru-RU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05113" y="288980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Тесты «норм»?</a:t>
            </a:r>
          </a:p>
        </p:txBody>
      </p:sp>
    </p:spTree>
    <p:extLst>
      <p:ext uri="{BB962C8B-B14F-4D97-AF65-F5344CB8AC3E}">
        <p14:creationId xmlns:p14="http://schemas.microsoft.com/office/powerpoint/2010/main" val="265480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Второй семестр: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499353" y="1567260"/>
            <a:ext cx="1732723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Метрические модели машинного обучения</a:t>
            </a: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Новое Введение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2009871" y="1592259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Продвинутые методы кластеризации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Продвинутые методы машинного обучения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971352" y="1809950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70994" y="15905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Ансамблевые методы машинного обучения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213262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Используем расстояние для классификации, регрессии и визуализации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894260" cy="113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DBSCAN </a:t>
            </a:r>
          </a:p>
          <a:p>
            <a:pPr algn="ctr"/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EM  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Иерархическая  Спектральная</a:t>
            </a: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684471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Теорема Байеса и методы основанные на ней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4076464" y="5130153"/>
            <a:ext cx="238771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Другие подходы к рисованию прямых (метод опорных векторов)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002244" y="3247502"/>
            <a:ext cx="1897698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 для классификации и регрессии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Бэггинг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и случайный лес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Градиентный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бустинг</a:t>
            </a:r>
            <a:endParaRPr lang="ru-RU"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XGBOOST, </a:t>
            </a:r>
            <a:r>
              <a:rPr lang="en-US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CatBoost</a:t>
            </a: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8" y="3169492"/>
            <a:ext cx="2146339" cy="161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Отличие поиска аномалий от просто классификации</a:t>
            </a:r>
          </a:p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подходы</a:t>
            </a:r>
            <a:endParaRPr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90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4937" y="1203637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Статистический подход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Метрический подход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Случайные проекции</a:t>
            </a:r>
          </a:p>
          <a:p>
            <a:pPr marL="478764" indent="-380019"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552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2.09 Поиск Аномалий</a:t>
            </a:r>
          </a:p>
        </p:txBody>
      </p:sp>
    </p:spTree>
    <p:extLst>
      <p:ext uri="{BB962C8B-B14F-4D97-AF65-F5344CB8AC3E}">
        <p14:creationId xmlns:p14="http://schemas.microsoft.com/office/powerpoint/2010/main" val="3282833501"/>
      </p:ext>
    </p:extLst>
  </p:cSld>
  <p:clrMapOvr>
    <a:masterClrMapping/>
  </p:clrMapOvr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3688</TotalTime>
  <Words>1454</Words>
  <Application>Microsoft Office PowerPoint</Application>
  <PresentationFormat>Произвольный</PresentationFormat>
  <Paragraphs>475</Paragraphs>
  <Slides>41</Slides>
  <Notes>41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53" baseType="lpstr">
      <vt:lpstr>Symbol</vt:lpstr>
      <vt:lpstr>Wingdings</vt:lpstr>
      <vt:lpstr>Montserrat Black</vt:lpstr>
      <vt:lpstr>Source Sans Pro</vt:lpstr>
      <vt:lpstr>Times New Roman</vt:lpstr>
      <vt:lpstr>Montserrat</vt:lpstr>
      <vt:lpstr>Verdana</vt:lpstr>
      <vt:lpstr>Segoe UI</vt:lpstr>
      <vt:lpstr>Cambria Math</vt:lpstr>
      <vt:lpstr>Arial</vt:lpstr>
      <vt:lpstr>Courier New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Статистический подход</vt:lpstr>
      <vt:lpstr>Презентация PowerPoint</vt:lpstr>
      <vt:lpstr>EllipticEnvelope: Python</vt:lpstr>
      <vt:lpstr>Презентация PowerPoint</vt:lpstr>
      <vt:lpstr>Расстояние</vt:lpstr>
      <vt:lpstr>Метрический подход</vt:lpstr>
      <vt:lpstr>Классификация к-Ближайших Соседей</vt:lpstr>
      <vt:lpstr>LocalOutlierFactor</vt:lpstr>
      <vt:lpstr>LocalOutlierFactor</vt:lpstr>
      <vt:lpstr>Презентация PowerPoint</vt:lpstr>
      <vt:lpstr>LocalOutlierFactor: Python</vt:lpstr>
      <vt:lpstr>Презентация PowerPoint</vt:lpstr>
      <vt:lpstr>Презентация PowerPoint</vt:lpstr>
      <vt:lpstr>IsolationForest </vt:lpstr>
      <vt:lpstr>IsolationForest </vt:lpstr>
      <vt:lpstr>IsolationForest </vt:lpstr>
      <vt:lpstr>IsolationForest : Python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224</cp:revision>
  <dcterms:modified xsi:type="dcterms:W3CDTF">2023-05-22T16:41:36Z</dcterms:modified>
</cp:coreProperties>
</file>